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sldIdLst>
    <p:sldId id="256" r:id="rId2"/>
    <p:sldId id="323" r:id="rId3"/>
    <p:sldId id="261" r:id="rId4"/>
    <p:sldId id="265" r:id="rId5"/>
    <p:sldId id="260" r:id="rId6"/>
    <p:sldId id="266" r:id="rId7"/>
    <p:sldId id="264" r:id="rId8"/>
    <p:sldId id="259" r:id="rId9"/>
    <p:sldId id="258" r:id="rId10"/>
    <p:sldId id="282" r:id="rId11"/>
    <p:sldId id="285" r:id="rId12"/>
    <p:sldId id="284" r:id="rId13"/>
    <p:sldId id="286" r:id="rId14"/>
    <p:sldId id="289" r:id="rId15"/>
    <p:sldId id="288" r:id="rId16"/>
    <p:sldId id="290" r:id="rId17"/>
    <p:sldId id="291" r:id="rId18"/>
    <p:sldId id="287" r:id="rId19"/>
    <p:sldId id="292" r:id="rId20"/>
    <p:sldId id="278" r:id="rId21"/>
    <p:sldId id="322" r:id="rId22"/>
    <p:sldId id="280" r:id="rId23"/>
    <p:sldId id="324" r:id="rId24"/>
    <p:sldId id="268" r:id="rId25"/>
    <p:sldId id="321" r:id="rId26"/>
    <p:sldId id="262" r:id="rId27"/>
    <p:sldId id="263" r:id="rId28"/>
    <p:sldId id="267" r:id="rId29"/>
    <p:sldId id="271" r:id="rId30"/>
    <p:sldId id="270" r:id="rId31"/>
    <p:sldId id="269" r:id="rId32"/>
    <p:sldId id="273" r:id="rId33"/>
    <p:sldId id="272" r:id="rId34"/>
    <p:sldId id="276" r:id="rId35"/>
    <p:sldId id="275" r:id="rId36"/>
    <p:sldId id="274" r:id="rId37"/>
    <p:sldId id="293" r:id="rId38"/>
    <p:sldId id="296" r:id="rId39"/>
    <p:sldId id="298" r:id="rId40"/>
    <p:sldId id="299" r:id="rId41"/>
    <p:sldId id="297" r:id="rId42"/>
    <p:sldId id="300" r:id="rId43"/>
    <p:sldId id="305" r:id="rId44"/>
    <p:sldId id="301" r:id="rId45"/>
    <p:sldId id="302" r:id="rId46"/>
    <p:sldId id="304" r:id="rId47"/>
    <p:sldId id="308" r:id="rId48"/>
    <p:sldId id="303" r:id="rId49"/>
    <p:sldId id="306" r:id="rId50"/>
    <p:sldId id="310" r:id="rId51"/>
    <p:sldId id="307" r:id="rId52"/>
    <p:sldId id="309" r:id="rId53"/>
    <p:sldId id="313" r:id="rId54"/>
    <p:sldId id="312" r:id="rId55"/>
    <p:sldId id="311" r:id="rId56"/>
    <p:sldId id="317" r:id="rId57"/>
    <p:sldId id="315" r:id="rId58"/>
    <p:sldId id="314" r:id="rId59"/>
    <p:sldId id="320" r:id="rId60"/>
    <p:sldId id="318" r:id="rId61"/>
    <p:sldId id="319"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67B7A1-E8CE-40BE-829C-729B3EE248D1}"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318878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67B7A1-E8CE-40BE-829C-729B3EE248D1}"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190855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67B7A1-E8CE-40BE-829C-729B3EE248D1}"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428288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67B7A1-E8CE-40BE-829C-729B3EE248D1}"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8013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67B7A1-E8CE-40BE-829C-729B3EE248D1}"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79931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67B7A1-E8CE-40BE-829C-729B3EE248D1}"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161027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67B7A1-E8CE-40BE-829C-729B3EE248D1}" type="datetimeFigureOut">
              <a:rPr lang="en-US" smtClean="0"/>
              <a:t>8/11/2023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316527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67B7A1-E8CE-40BE-829C-729B3EE248D1}" type="datetimeFigureOut">
              <a:rPr lang="en-US" smtClean="0"/>
              <a:t>8/11/2023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135320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7B7A1-E8CE-40BE-829C-729B3EE248D1}" type="datetimeFigureOut">
              <a:rPr lang="en-US" smtClean="0"/>
              <a:t>8/11/2023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311189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67B7A1-E8CE-40BE-829C-729B3EE248D1}"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294350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67B7A1-E8CE-40BE-829C-729B3EE248D1}"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160540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7B7A1-E8CE-40BE-829C-729B3EE248D1}" type="datetimeFigureOut">
              <a:rPr lang="en-US" smtClean="0"/>
              <a:t>8/11/2023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6FA30-88E9-4E2A-B2FB-6C678ABADCDE}" type="slidenum">
              <a:rPr lang="en-US" smtClean="0"/>
              <a:t>‹#›</a:t>
            </a:fld>
            <a:endParaRPr lang="en-US"/>
          </a:p>
        </p:txBody>
      </p:sp>
    </p:spTree>
    <p:extLst>
      <p:ext uri="{BB962C8B-B14F-4D97-AF65-F5344CB8AC3E}">
        <p14:creationId xmlns:p14="http://schemas.microsoft.com/office/powerpoint/2010/main" val="175204953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www.asbog.org/candidates/candidate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extLst>
              <a:ext uri="{BEBA8EAE-BF5A-486C-A8C5-ECC9F3942E4B}">
                <a14:imgProps xmlns:a14="http://schemas.microsoft.com/office/drawing/2010/main">
                  <a14:imgLayer r:embed="rId3">
                    <a14:imgEffect>
                      <a14:colorTemperature colorTemp="6504"/>
                    </a14:imgEffect>
                  </a14:imgLayer>
                </a14:imgProps>
              </a:ext>
            </a:extLst>
          </a:blip>
          <a:srcRect/>
          <a:stretch>
            <a:fillRect t="-16000" b="-2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38D3B-BA25-BD8E-99C1-FCEA1E8D7560}"/>
              </a:ext>
            </a:extLst>
          </p:cNvPr>
          <p:cNvSpPr>
            <a:spLocks noGrp="1"/>
          </p:cNvSpPr>
          <p:nvPr>
            <p:ph type="ctrTitle"/>
          </p:nvPr>
        </p:nvSpPr>
        <p:spPr>
          <a:xfrm>
            <a:off x="979084" y="2158284"/>
            <a:ext cx="10024534" cy="2541431"/>
          </a:xfrm>
        </p:spPr>
        <p:txBody>
          <a:bodyPr>
            <a:noAutofit/>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PROFESSIONAL GEOSCIENTIST </a:t>
            </a: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PREPARATION FOR ASBOG</a:t>
            </a:r>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FG AND PG EXAMS</a:t>
            </a:r>
          </a:p>
        </p:txBody>
      </p:sp>
      <p:sp>
        <p:nvSpPr>
          <p:cNvPr id="3" name="Subtitle 2">
            <a:extLst>
              <a:ext uri="{FF2B5EF4-FFF2-40B4-BE49-F238E27FC236}">
                <a16:creationId xmlns:a16="http://schemas.microsoft.com/office/drawing/2014/main" id="{10DDDEA8-3E77-66C7-8CD6-EA42582C7413}"/>
              </a:ext>
            </a:extLst>
          </p:cNvPr>
          <p:cNvSpPr>
            <a:spLocks noGrp="1"/>
          </p:cNvSpPr>
          <p:nvPr>
            <p:ph type="subTitle" idx="1"/>
          </p:nvPr>
        </p:nvSpPr>
        <p:spPr>
          <a:xfrm>
            <a:off x="1382456" y="5414491"/>
            <a:ext cx="8977696" cy="977621"/>
          </a:xfrm>
        </p:spPr>
        <p:txBody>
          <a:bodyPr/>
          <a:lstStyle/>
          <a:p>
            <a:r>
              <a:rPr lang="en-US" sz="2800" b="1" dirty="0">
                <a:latin typeface="Arial" panose="020B0604020202020204" pitchFamily="34" charset="0"/>
                <a:cs typeface="Arial" panose="020B0604020202020204" pitchFamily="34" charset="0"/>
              </a:rPr>
              <a:t>LOUISIANA BOARD OF PROFESSIONAL GEOSCIENTISTS</a:t>
            </a:r>
          </a:p>
          <a:p>
            <a:endParaRPr lang="en-US" dirty="0"/>
          </a:p>
        </p:txBody>
      </p:sp>
      <p:pic>
        <p:nvPicPr>
          <p:cNvPr id="5" name="Picture 4">
            <a:extLst>
              <a:ext uri="{FF2B5EF4-FFF2-40B4-BE49-F238E27FC236}">
                <a16:creationId xmlns:a16="http://schemas.microsoft.com/office/drawing/2014/main" id="{8CBC5BD2-C397-FACF-0E1C-0637E1909894}"/>
              </a:ext>
            </a:extLst>
          </p:cNvPr>
          <p:cNvPicPr>
            <a:picLocks noChangeAspect="1"/>
          </p:cNvPicPr>
          <p:nvPr/>
        </p:nvPicPr>
        <p:blipFill>
          <a:blip r:embed="rId4"/>
          <a:stretch>
            <a:fillRect/>
          </a:stretch>
        </p:blipFill>
        <p:spPr>
          <a:xfrm>
            <a:off x="10529341" y="5180862"/>
            <a:ext cx="1487553" cy="1444877"/>
          </a:xfrm>
          <a:prstGeom prst="rect">
            <a:avLst/>
          </a:prstGeom>
        </p:spPr>
      </p:pic>
    </p:spTree>
    <p:extLst>
      <p:ext uri="{BB962C8B-B14F-4D97-AF65-F5344CB8AC3E}">
        <p14:creationId xmlns:p14="http://schemas.microsoft.com/office/powerpoint/2010/main" val="775261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1E-C6DB-5C60-D324-ED1D29678917}"/>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Fundamentals Exam Blueprint</a:t>
            </a:r>
          </a:p>
        </p:txBody>
      </p:sp>
      <p:pic>
        <p:nvPicPr>
          <p:cNvPr id="4" name="Content Placeholder 3">
            <a:extLst>
              <a:ext uri="{FF2B5EF4-FFF2-40B4-BE49-F238E27FC236}">
                <a16:creationId xmlns:a16="http://schemas.microsoft.com/office/drawing/2014/main" id="{CAB8278A-A300-70F6-D51B-0D9FB4E41AE6}"/>
              </a:ext>
            </a:extLst>
          </p:cNvPr>
          <p:cNvPicPr>
            <a:picLocks noGrp="1" noChangeAspect="1"/>
          </p:cNvPicPr>
          <p:nvPr>
            <p:ph idx="1"/>
          </p:nvPr>
        </p:nvPicPr>
        <p:blipFill>
          <a:blip r:embed="rId2"/>
          <a:stretch>
            <a:fillRect/>
          </a:stretch>
        </p:blipFill>
        <p:spPr>
          <a:xfrm>
            <a:off x="2330354" y="1855317"/>
            <a:ext cx="7230505" cy="4478248"/>
          </a:xfrm>
          <a:prstGeom prst="rect">
            <a:avLst/>
          </a:prstGeom>
        </p:spPr>
      </p:pic>
    </p:spTree>
    <p:extLst>
      <p:ext uri="{BB962C8B-B14F-4D97-AF65-F5344CB8AC3E}">
        <p14:creationId xmlns:p14="http://schemas.microsoft.com/office/powerpoint/2010/main" val="2793190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1E-C6DB-5C60-D324-ED1D29678917}"/>
              </a:ext>
            </a:extLst>
          </p:cNvPr>
          <p:cNvSpPr>
            <a:spLocks noGrp="1"/>
          </p:cNvSpPr>
          <p:nvPr>
            <p:ph type="title"/>
          </p:nvPr>
        </p:nvSpPr>
        <p:spPr>
          <a:xfrm>
            <a:off x="838200" y="451393"/>
            <a:ext cx="10515600" cy="1325563"/>
          </a:xfrm>
        </p:spPr>
        <p:txBody>
          <a:bodyPr/>
          <a:lstStyle/>
          <a:p>
            <a:pPr algn="ctr"/>
            <a:r>
              <a:rPr lang="en-US" b="1" dirty="0">
                <a:latin typeface="Arial" panose="020B0604020202020204" pitchFamily="34" charset="0"/>
                <a:cs typeface="Arial" panose="020B0604020202020204" pitchFamily="34" charset="0"/>
              </a:rPr>
              <a:t>Practice Exam Blueprint</a:t>
            </a:r>
          </a:p>
        </p:txBody>
      </p:sp>
      <p:pic>
        <p:nvPicPr>
          <p:cNvPr id="4" name="Content Placeholder 3">
            <a:extLst>
              <a:ext uri="{FF2B5EF4-FFF2-40B4-BE49-F238E27FC236}">
                <a16:creationId xmlns:a16="http://schemas.microsoft.com/office/drawing/2014/main" id="{B3DA56F1-B146-345E-6018-80EB5CDA1E77}"/>
              </a:ext>
            </a:extLst>
          </p:cNvPr>
          <p:cNvPicPr>
            <a:picLocks noGrp="1" noChangeAspect="1"/>
          </p:cNvPicPr>
          <p:nvPr>
            <p:ph idx="1"/>
          </p:nvPr>
        </p:nvPicPr>
        <p:blipFill>
          <a:blip r:embed="rId2"/>
          <a:stretch>
            <a:fillRect/>
          </a:stretch>
        </p:blipFill>
        <p:spPr>
          <a:xfrm>
            <a:off x="2990779" y="2035837"/>
            <a:ext cx="6645589" cy="4068728"/>
          </a:xfrm>
          <a:prstGeom prst="rect">
            <a:avLst/>
          </a:prstGeom>
        </p:spPr>
      </p:pic>
    </p:spTree>
    <p:extLst>
      <p:ext uri="{BB962C8B-B14F-4D97-AF65-F5344CB8AC3E}">
        <p14:creationId xmlns:p14="http://schemas.microsoft.com/office/powerpoint/2010/main" val="2515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1E-C6DB-5C60-D324-ED1D29678917}"/>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Fundamentals Exam Tasks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ASBOG 2015 Task Analysis</a:t>
            </a:r>
          </a:p>
        </p:txBody>
      </p:sp>
      <p:sp>
        <p:nvSpPr>
          <p:cNvPr id="3" name="Content Placeholder 2">
            <a:extLst>
              <a:ext uri="{FF2B5EF4-FFF2-40B4-BE49-F238E27FC236}">
                <a16:creationId xmlns:a16="http://schemas.microsoft.com/office/drawing/2014/main" id="{55B1E576-793C-AF50-1FAC-5D9C2FF89742}"/>
              </a:ext>
            </a:extLst>
          </p:cNvPr>
          <p:cNvSpPr>
            <a:spLocks noGrp="1"/>
          </p:cNvSpPr>
          <p:nvPr>
            <p:ph idx="1"/>
          </p:nvPr>
        </p:nvSpPr>
        <p:spPr>
          <a:xfrm>
            <a:off x="497541" y="1690687"/>
            <a:ext cx="10856259" cy="4642877"/>
          </a:xfrm>
        </p:spPr>
        <p:txBody>
          <a:bodyPr>
            <a:normAutofit fontScale="92500" lnSpcReduction="20000"/>
          </a:bodyPr>
          <a:lstStyle/>
          <a:p>
            <a:pPr marL="0" indent="0">
              <a:lnSpc>
                <a:spcPct val="110000"/>
              </a:lnSpc>
              <a:buNone/>
            </a:pPr>
            <a:r>
              <a:rPr lang="en-US" b="1" dirty="0"/>
              <a:t>A.</a:t>
            </a:r>
            <a:r>
              <a:rPr lang="en-US" dirty="0"/>
              <a:t> General and Field Geology</a:t>
            </a:r>
          </a:p>
          <a:p>
            <a:pPr marL="457200" lvl="1" indent="0">
              <a:lnSpc>
                <a:spcPct val="110000"/>
              </a:lnSpc>
              <a:buNone/>
            </a:pPr>
            <a:r>
              <a:rPr lang="en-US" sz="2600" b="1" dirty="0">
                <a:latin typeface="Arial" panose="020B0604020202020204" pitchFamily="34" charset="0"/>
                <a:cs typeface="Arial" panose="020B0604020202020204" pitchFamily="34" charset="0"/>
              </a:rPr>
              <a:t>1. </a:t>
            </a:r>
            <a:r>
              <a:rPr lang="en-US" sz="2600" dirty="0">
                <a:latin typeface="Arial" panose="020B0604020202020204" pitchFamily="34" charset="0"/>
                <a:cs typeface="Arial" panose="020B0604020202020204" pitchFamily="34" charset="0"/>
              </a:rPr>
              <a:t>Plan and conduct geological investigations considering human health,     safety, and welfare, the environment, regulations, professionalism and ethics, and Quality Assurance/Quality Control (QA/QC)</a:t>
            </a:r>
          </a:p>
          <a:p>
            <a:pPr marL="457200" lvl="1" indent="0">
              <a:lnSpc>
                <a:spcPct val="110000"/>
              </a:lnSpc>
              <a:buNone/>
            </a:pPr>
            <a:r>
              <a:rPr lang="en-US" sz="2600" b="1" dirty="0">
                <a:latin typeface="Arial" panose="020B0604020202020204" pitchFamily="34" charset="0"/>
                <a:cs typeface="Arial" panose="020B0604020202020204" pitchFamily="34" charset="0"/>
              </a:rPr>
              <a:t>2</a:t>
            </a:r>
            <a:r>
              <a:rPr lang="en-US" sz="2600" dirty="0">
                <a:latin typeface="Arial" panose="020B0604020202020204" pitchFamily="34" charset="0"/>
                <a:cs typeface="Arial" panose="020B0604020202020204" pitchFamily="34" charset="0"/>
              </a:rPr>
              <a:t>. Compile and organize available information to plan geological investigations</a:t>
            </a:r>
          </a:p>
          <a:p>
            <a:pPr marL="457200" lvl="1" indent="0">
              <a:lnSpc>
                <a:spcPct val="110000"/>
              </a:lnSpc>
              <a:buNone/>
            </a:pPr>
            <a:r>
              <a:rPr lang="en-US" sz="2600" b="1" dirty="0">
                <a:latin typeface="Arial" panose="020B0604020202020204" pitchFamily="34" charset="0"/>
                <a:cs typeface="Arial" panose="020B0604020202020204" pitchFamily="34" charset="0"/>
              </a:rPr>
              <a:t>3. </a:t>
            </a:r>
            <a:r>
              <a:rPr lang="en-US" sz="2600" dirty="0">
                <a:latin typeface="Arial" panose="020B0604020202020204" pitchFamily="34" charset="0"/>
                <a:cs typeface="Arial" panose="020B0604020202020204" pitchFamily="34" charset="0"/>
              </a:rPr>
              <a:t>Collect, describe, and record new geological and geophysical data</a:t>
            </a:r>
          </a:p>
          <a:p>
            <a:pPr marL="457200" lvl="1" indent="0">
              <a:lnSpc>
                <a:spcPct val="110000"/>
              </a:lnSpc>
              <a:buNone/>
            </a:pPr>
            <a:r>
              <a:rPr lang="en-US" sz="2600" b="1" dirty="0">
                <a:latin typeface="Arial" panose="020B0604020202020204" pitchFamily="34" charset="0"/>
                <a:cs typeface="Arial" panose="020B0604020202020204" pitchFamily="34" charset="0"/>
              </a:rPr>
              <a:t>4. </a:t>
            </a:r>
            <a:r>
              <a:rPr lang="en-US" sz="2600" dirty="0">
                <a:latin typeface="Arial" panose="020B0604020202020204" pitchFamily="34" charset="0"/>
                <a:cs typeface="Arial" panose="020B0604020202020204" pitchFamily="34" charset="0"/>
              </a:rPr>
              <a:t>Determine positions, scales, distances, and elevations from remote sensing, imagery, surveys, section/township/range, maps, and Geographic Information System (GIS)</a:t>
            </a:r>
          </a:p>
          <a:p>
            <a:pPr marL="457200" lvl="1" indent="0">
              <a:lnSpc>
                <a:spcPct val="110000"/>
              </a:lnSpc>
              <a:buNone/>
            </a:pPr>
            <a:r>
              <a:rPr lang="en-US" sz="2600" b="1" dirty="0">
                <a:latin typeface="Arial" panose="020B0604020202020204" pitchFamily="34" charset="0"/>
                <a:cs typeface="Arial" panose="020B0604020202020204" pitchFamily="34" charset="0"/>
              </a:rPr>
              <a:t>5. </a:t>
            </a:r>
            <a:r>
              <a:rPr lang="en-US" sz="2600" dirty="0">
                <a:latin typeface="Arial" panose="020B0604020202020204" pitchFamily="34" charset="0"/>
                <a:cs typeface="Arial" panose="020B0604020202020204" pitchFamily="34" charset="0"/>
              </a:rPr>
              <a:t>Prepare, analyze, and interpret logs, cross-sections, maps, and other graphics derived from field and laboratory investigations</a:t>
            </a:r>
          </a:p>
        </p:txBody>
      </p:sp>
    </p:spTree>
    <p:extLst>
      <p:ext uri="{BB962C8B-B14F-4D97-AF65-F5344CB8AC3E}">
        <p14:creationId xmlns:p14="http://schemas.microsoft.com/office/powerpoint/2010/main" val="941058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1E-C6DB-5C60-D324-ED1D29678917}"/>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Fundamentals Exam Tasks</a:t>
            </a:r>
          </a:p>
        </p:txBody>
      </p:sp>
      <p:sp>
        <p:nvSpPr>
          <p:cNvPr id="3" name="Content Placeholder 2">
            <a:extLst>
              <a:ext uri="{FF2B5EF4-FFF2-40B4-BE49-F238E27FC236}">
                <a16:creationId xmlns:a16="http://schemas.microsoft.com/office/drawing/2014/main" id="{55B1E576-793C-AF50-1FAC-5D9C2FF89742}"/>
              </a:ext>
            </a:extLst>
          </p:cNvPr>
          <p:cNvSpPr>
            <a:spLocks noGrp="1"/>
          </p:cNvSpPr>
          <p:nvPr>
            <p:ph idx="1"/>
          </p:nvPr>
        </p:nvSpPr>
        <p:spPr>
          <a:xfrm>
            <a:off x="510988" y="1825625"/>
            <a:ext cx="10842812" cy="4763434"/>
          </a:xfrm>
        </p:spPr>
        <p:txBody>
          <a:bodyPr>
            <a:normAutofit fontScale="77500" lnSpcReduction="20000"/>
          </a:bodyPr>
          <a:lstStyle/>
          <a:p>
            <a:pPr marL="0" indent="0">
              <a:buNone/>
            </a:pPr>
            <a:r>
              <a:rPr lang="en-US" sz="3400" b="1" dirty="0">
                <a:latin typeface="Arial" panose="020B0604020202020204" pitchFamily="34" charset="0"/>
                <a:cs typeface="Arial" panose="020B0604020202020204" pitchFamily="34" charset="0"/>
              </a:rPr>
              <a:t>B</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sz="3400" dirty="0">
                <a:latin typeface="Arial" panose="020B0604020202020204" pitchFamily="34" charset="0"/>
                <a:cs typeface="Arial" panose="020B0604020202020204" pitchFamily="34" charset="0"/>
              </a:rPr>
              <a:t>Mineralogy, Petrology, and Geochemistry</a:t>
            </a:r>
          </a:p>
          <a:p>
            <a:pPr marL="457200" lvl="1" indent="0">
              <a:lnSpc>
                <a:spcPct val="120000"/>
              </a:lnSpc>
              <a:buNone/>
            </a:pPr>
            <a:r>
              <a:rPr lang="en-US" sz="3400" b="1" dirty="0">
                <a:latin typeface="Arial" panose="020B0604020202020204" pitchFamily="34" charset="0"/>
                <a:cs typeface="Arial" panose="020B0604020202020204" pitchFamily="34" charset="0"/>
              </a:rPr>
              <a:t>6. </a:t>
            </a:r>
            <a:r>
              <a:rPr lang="en-US" sz="3400" dirty="0">
                <a:latin typeface="Arial" panose="020B0604020202020204" pitchFamily="34" charset="0"/>
                <a:cs typeface="Arial" panose="020B0604020202020204" pitchFamily="34" charset="0"/>
              </a:rPr>
              <a:t>Plan and conduct mineralogic, petrologic, and geochemical</a:t>
            </a:r>
          </a:p>
          <a:p>
            <a:pPr marL="457200" lvl="1" indent="0">
              <a:lnSpc>
                <a:spcPct val="120000"/>
              </a:lnSpc>
              <a:buNone/>
            </a:pPr>
            <a:r>
              <a:rPr lang="en-US" sz="3400" dirty="0">
                <a:latin typeface="Arial" panose="020B0604020202020204" pitchFamily="34" charset="0"/>
                <a:cs typeface="Arial" panose="020B0604020202020204" pitchFamily="34" charset="0"/>
              </a:rPr>
              <a:t>investigations, including the use of field, laboratory, and analytical techniques</a:t>
            </a:r>
          </a:p>
          <a:p>
            <a:pPr marL="457200" lvl="1" indent="0">
              <a:lnSpc>
                <a:spcPct val="120000"/>
              </a:lnSpc>
              <a:buNone/>
            </a:pPr>
            <a:r>
              <a:rPr lang="en-US" sz="3400" b="1" dirty="0">
                <a:latin typeface="Arial" panose="020B0604020202020204" pitchFamily="34" charset="0"/>
                <a:cs typeface="Arial" panose="020B0604020202020204" pitchFamily="34" charset="0"/>
              </a:rPr>
              <a:t>7. </a:t>
            </a:r>
            <a:r>
              <a:rPr lang="en-US" sz="3400" dirty="0">
                <a:latin typeface="Arial" panose="020B0604020202020204" pitchFamily="34" charset="0"/>
                <a:cs typeface="Arial" panose="020B0604020202020204" pitchFamily="34" charset="0"/>
              </a:rPr>
              <a:t>Identify minerals and rocks and their characteristics</a:t>
            </a:r>
          </a:p>
          <a:p>
            <a:pPr marL="457200" lvl="1" indent="0">
              <a:lnSpc>
                <a:spcPct val="120000"/>
              </a:lnSpc>
              <a:buNone/>
            </a:pPr>
            <a:r>
              <a:rPr lang="en-US" sz="3400" b="1" dirty="0">
                <a:latin typeface="Arial" panose="020B0604020202020204" pitchFamily="34" charset="0"/>
                <a:cs typeface="Arial" panose="020B0604020202020204" pitchFamily="34" charset="0"/>
              </a:rPr>
              <a:t>8. </a:t>
            </a:r>
            <a:r>
              <a:rPr lang="en-US" sz="3400" dirty="0">
                <a:latin typeface="Arial" panose="020B0604020202020204" pitchFamily="34" charset="0"/>
                <a:cs typeface="Arial" panose="020B0604020202020204" pitchFamily="34" charset="0"/>
              </a:rPr>
              <a:t>Identify and interpret rock and mineral sequences and associations, and their genesis</a:t>
            </a:r>
          </a:p>
          <a:p>
            <a:pPr marL="457200" lvl="1" indent="0">
              <a:lnSpc>
                <a:spcPct val="120000"/>
              </a:lnSpc>
              <a:buNone/>
            </a:pPr>
            <a:r>
              <a:rPr lang="en-US" sz="3400" b="1" dirty="0">
                <a:latin typeface="Arial" panose="020B0604020202020204" pitchFamily="34" charset="0"/>
                <a:cs typeface="Arial" panose="020B0604020202020204" pitchFamily="34" charset="0"/>
              </a:rPr>
              <a:t>9. </a:t>
            </a:r>
            <a:r>
              <a:rPr lang="en-US" sz="3400" dirty="0">
                <a:latin typeface="Arial" panose="020B0604020202020204" pitchFamily="34" charset="0"/>
                <a:cs typeface="Arial" panose="020B0604020202020204" pitchFamily="34" charset="0"/>
              </a:rPr>
              <a:t>Evaluate geochemical and isotopic data and construct geochemical models related to rocks and minerals</a:t>
            </a:r>
          </a:p>
          <a:p>
            <a:pPr marL="457200" lvl="1" indent="0">
              <a:lnSpc>
                <a:spcPct val="120000"/>
              </a:lnSpc>
              <a:buNone/>
            </a:pPr>
            <a:r>
              <a:rPr lang="en-US" sz="3400" b="1" dirty="0">
                <a:latin typeface="Arial" panose="020B0604020202020204" pitchFamily="34" charset="0"/>
                <a:cs typeface="Arial" panose="020B0604020202020204" pitchFamily="34" charset="0"/>
              </a:rPr>
              <a:t>10. </a:t>
            </a:r>
            <a:r>
              <a:rPr lang="en-US" sz="3400" dirty="0">
                <a:latin typeface="Arial" panose="020B0604020202020204" pitchFamily="34" charset="0"/>
                <a:cs typeface="Arial" panose="020B0604020202020204" pitchFamily="34" charset="0"/>
              </a:rPr>
              <a:t>Determine type, degree, and effects of rock and mineral alteration</a:t>
            </a:r>
          </a:p>
        </p:txBody>
      </p:sp>
    </p:spTree>
    <p:extLst>
      <p:ext uri="{BB962C8B-B14F-4D97-AF65-F5344CB8AC3E}">
        <p14:creationId xmlns:p14="http://schemas.microsoft.com/office/powerpoint/2010/main" val="537887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1E-C6DB-5C60-D324-ED1D29678917}"/>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Fundamentals Exam Tasks</a:t>
            </a:r>
          </a:p>
        </p:txBody>
      </p:sp>
      <p:sp>
        <p:nvSpPr>
          <p:cNvPr id="3" name="Content Placeholder 2">
            <a:extLst>
              <a:ext uri="{FF2B5EF4-FFF2-40B4-BE49-F238E27FC236}">
                <a16:creationId xmlns:a16="http://schemas.microsoft.com/office/drawing/2014/main" id="{55B1E576-793C-AF50-1FAC-5D9C2FF89742}"/>
              </a:ext>
            </a:extLst>
          </p:cNvPr>
          <p:cNvSpPr>
            <a:spLocks noGrp="1"/>
          </p:cNvSpPr>
          <p:nvPr>
            <p:ph idx="1"/>
          </p:nvPr>
        </p:nvSpPr>
        <p:spPr>
          <a:xfrm>
            <a:off x="551329" y="1529790"/>
            <a:ext cx="10802471" cy="4351338"/>
          </a:xfrm>
        </p:spPr>
        <p:txBody>
          <a:bodyPr>
            <a:noAutofit/>
          </a:bodyPr>
          <a:lstStyle/>
          <a:p>
            <a:pPr marL="0" indent="0">
              <a:lnSpc>
                <a:spcPct val="100000"/>
              </a:lnSpc>
              <a:buNone/>
            </a:pPr>
            <a:r>
              <a:rPr lang="en-US" sz="2600" b="1" dirty="0">
                <a:latin typeface="Arial" panose="020B0604020202020204" pitchFamily="34" charset="0"/>
                <a:cs typeface="Arial" panose="020B0604020202020204" pitchFamily="34" charset="0"/>
              </a:rPr>
              <a:t>C.</a:t>
            </a:r>
            <a:r>
              <a:rPr lang="en-US" sz="26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Sedimentology, Stratigraphy, and Paleontology</a:t>
            </a:r>
          </a:p>
          <a:p>
            <a:pPr marL="577850" indent="0">
              <a:lnSpc>
                <a:spcPct val="100000"/>
              </a:lnSpc>
              <a:buNone/>
            </a:pPr>
            <a:r>
              <a:rPr lang="en-US" sz="2400" b="1" dirty="0">
                <a:latin typeface="Arial" panose="020B0604020202020204" pitchFamily="34" charset="0"/>
                <a:cs typeface="Arial" panose="020B0604020202020204" pitchFamily="34" charset="0"/>
              </a:rPr>
              <a:t>11</a:t>
            </a:r>
            <a:r>
              <a:rPr lang="en-US" sz="2400" dirty="0">
                <a:latin typeface="Arial" panose="020B0604020202020204" pitchFamily="34" charset="0"/>
                <a:cs typeface="Arial" panose="020B0604020202020204" pitchFamily="34" charset="0"/>
              </a:rPr>
              <a:t>. Plan and conduct sedimentologic, stratigraphic, or paleontological investigations, including the use of field, laboratory, and analytical techniques</a:t>
            </a:r>
          </a:p>
          <a:p>
            <a:pPr marL="577850" indent="0">
              <a:lnSpc>
                <a:spcPct val="100000"/>
              </a:lnSpc>
              <a:buNone/>
            </a:pPr>
            <a:r>
              <a:rPr lang="en-US" sz="2400" b="1" dirty="0">
                <a:latin typeface="Arial" panose="020B0604020202020204" pitchFamily="34" charset="0"/>
                <a:cs typeface="Arial" panose="020B0604020202020204" pitchFamily="34" charset="0"/>
              </a:rPr>
              <a:t>12. </a:t>
            </a:r>
            <a:r>
              <a:rPr lang="en-US" sz="2400" dirty="0">
                <a:latin typeface="Arial" panose="020B0604020202020204" pitchFamily="34" charset="0"/>
                <a:cs typeface="Arial" panose="020B0604020202020204" pitchFamily="34" charset="0"/>
              </a:rPr>
              <a:t>Select and apply appropriate stratigraphic nomenclature and establish correlations</a:t>
            </a:r>
          </a:p>
          <a:p>
            <a:pPr marL="577850" indent="0">
              <a:lnSpc>
                <a:spcPct val="100000"/>
              </a:lnSpc>
              <a:buNone/>
            </a:pPr>
            <a:r>
              <a:rPr lang="en-US" sz="2400" b="1" dirty="0">
                <a:latin typeface="Arial" panose="020B0604020202020204" pitchFamily="34" charset="0"/>
                <a:cs typeface="Arial" panose="020B0604020202020204" pitchFamily="34" charset="0"/>
              </a:rPr>
              <a:t>13.</a:t>
            </a:r>
            <a:r>
              <a:rPr lang="en-US" sz="2400" dirty="0">
                <a:latin typeface="Arial" panose="020B0604020202020204" pitchFamily="34" charset="0"/>
                <a:cs typeface="Arial" panose="020B0604020202020204" pitchFamily="34" charset="0"/>
              </a:rPr>
              <a:t> Identify and interpret sedimentary processes and structures, depositional environments, and sediment provenance</a:t>
            </a:r>
          </a:p>
          <a:p>
            <a:pPr marL="577850" indent="0">
              <a:lnSpc>
                <a:spcPct val="100000"/>
              </a:lnSpc>
              <a:buNone/>
            </a:pPr>
            <a:r>
              <a:rPr lang="en-US" sz="2400" b="1" dirty="0">
                <a:latin typeface="Arial" panose="020B0604020202020204" pitchFamily="34" charset="0"/>
                <a:cs typeface="Arial" panose="020B0604020202020204" pitchFamily="34" charset="0"/>
              </a:rPr>
              <a:t>14.</a:t>
            </a:r>
            <a:r>
              <a:rPr lang="en-US" sz="2400" dirty="0">
                <a:latin typeface="Arial" panose="020B0604020202020204" pitchFamily="34" charset="0"/>
                <a:cs typeface="Arial" panose="020B0604020202020204" pitchFamily="34" charset="0"/>
              </a:rPr>
              <a:t> Identify and interpret sediment and/or rock sequences, positions, and ages</a:t>
            </a:r>
          </a:p>
          <a:p>
            <a:pPr marL="577850" indent="0">
              <a:lnSpc>
                <a:spcPct val="100000"/>
              </a:lnSpc>
              <a:buNone/>
            </a:pPr>
            <a:r>
              <a:rPr lang="en-US" sz="2400" b="1" dirty="0">
                <a:latin typeface="Arial" panose="020B0604020202020204" pitchFamily="34" charset="0"/>
                <a:cs typeface="Arial" panose="020B0604020202020204" pitchFamily="34" charset="0"/>
              </a:rPr>
              <a:t>15.</a:t>
            </a:r>
            <a:r>
              <a:rPr lang="en-US" sz="2400" dirty="0">
                <a:latin typeface="Arial" panose="020B0604020202020204" pitchFamily="34" charset="0"/>
                <a:cs typeface="Arial" panose="020B0604020202020204" pitchFamily="34" charset="0"/>
              </a:rPr>
              <a:t> Identify fossils and interpret fossil assemblages for age, paleoenvironmental interpretations, and/or stratigraphic correlations.</a:t>
            </a:r>
          </a:p>
        </p:txBody>
      </p:sp>
    </p:spTree>
    <p:extLst>
      <p:ext uri="{BB962C8B-B14F-4D97-AF65-F5344CB8AC3E}">
        <p14:creationId xmlns:p14="http://schemas.microsoft.com/office/powerpoint/2010/main" val="3641279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1E-C6DB-5C60-D324-ED1D29678917}"/>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Fundamentals Exam Tasks</a:t>
            </a:r>
          </a:p>
        </p:txBody>
      </p:sp>
      <p:sp>
        <p:nvSpPr>
          <p:cNvPr id="3" name="Content Placeholder 2">
            <a:extLst>
              <a:ext uri="{FF2B5EF4-FFF2-40B4-BE49-F238E27FC236}">
                <a16:creationId xmlns:a16="http://schemas.microsoft.com/office/drawing/2014/main" id="{55B1E576-793C-AF50-1FAC-5D9C2FF89742}"/>
              </a:ext>
            </a:extLst>
          </p:cNvPr>
          <p:cNvSpPr>
            <a:spLocks noGrp="1"/>
          </p:cNvSpPr>
          <p:nvPr>
            <p:ph idx="1"/>
          </p:nvPr>
        </p:nvSpPr>
        <p:spPr>
          <a:xfrm>
            <a:off x="564776" y="1476002"/>
            <a:ext cx="10789024" cy="5153398"/>
          </a:xfrm>
        </p:spPr>
        <p:txBody>
          <a:bodyPr>
            <a:noAutofit/>
          </a:bodyPr>
          <a:lstStyle/>
          <a:p>
            <a:pPr marL="0" indent="0">
              <a:lnSpc>
                <a:spcPct val="100000"/>
              </a:lnSpc>
              <a:buNone/>
            </a:pPr>
            <a:r>
              <a:rPr lang="en-US" sz="2400" b="1"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Geomorphology, Surficial Processes, and Quaternary Geology</a:t>
            </a:r>
          </a:p>
          <a:p>
            <a:pPr marL="577850" indent="0">
              <a:lnSpc>
                <a:spcPct val="100000"/>
              </a:lnSpc>
              <a:buNone/>
            </a:pPr>
            <a:r>
              <a:rPr lang="en-US" sz="2400" b="1" dirty="0">
                <a:latin typeface="Arial" panose="020B0604020202020204" pitchFamily="34" charset="0"/>
                <a:cs typeface="Arial" panose="020B0604020202020204" pitchFamily="34" charset="0"/>
              </a:rPr>
              <a:t>16.</a:t>
            </a:r>
            <a:r>
              <a:rPr lang="en-US" sz="2400" dirty="0">
                <a:latin typeface="Arial" panose="020B0604020202020204" pitchFamily="34" charset="0"/>
                <a:cs typeface="Arial" panose="020B0604020202020204" pitchFamily="34" charset="0"/>
              </a:rPr>
              <a:t> Plan and conduct geomorphic investigations, including the use of field, laboratory, and analytical techniques</a:t>
            </a:r>
          </a:p>
          <a:p>
            <a:pPr marL="577850" indent="0">
              <a:lnSpc>
                <a:spcPct val="100000"/>
              </a:lnSpc>
              <a:buNone/>
            </a:pPr>
            <a:r>
              <a:rPr lang="en-US" sz="2400" b="1" dirty="0">
                <a:latin typeface="Arial" panose="020B0604020202020204" pitchFamily="34" charset="0"/>
                <a:cs typeface="Arial" panose="020B0604020202020204" pitchFamily="34" charset="0"/>
              </a:rPr>
              <a:t>17.</a:t>
            </a:r>
            <a:r>
              <a:rPr lang="en-US" sz="2400" dirty="0">
                <a:latin typeface="Arial" panose="020B0604020202020204" pitchFamily="34" charset="0"/>
                <a:cs typeface="Arial" panose="020B0604020202020204" pitchFamily="34" charset="0"/>
              </a:rPr>
              <a:t> Identify, classify, and interpret landforms, surficial materials, and processes</a:t>
            </a:r>
          </a:p>
          <a:p>
            <a:pPr marL="577850" indent="0">
              <a:lnSpc>
                <a:spcPct val="100000"/>
              </a:lnSpc>
              <a:buNone/>
            </a:pPr>
            <a:r>
              <a:rPr lang="en-US" sz="2400" b="1" dirty="0">
                <a:latin typeface="Arial" panose="020B0604020202020204" pitchFamily="34" charset="0"/>
                <a:cs typeface="Arial" panose="020B0604020202020204" pitchFamily="34" charset="0"/>
              </a:rPr>
              <a:t>18.</a:t>
            </a:r>
            <a:r>
              <a:rPr lang="en-US" sz="2400" dirty="0">
                <a:latin typeface="Arial" panose="020B0604020202020204" pitchFamily="34" charset="0"/>
                <a:cs typeface="Arial" panose="020B0604020202020204" pitchFamily="34" charset="0"/>
              </a:rPr>
              <a:t> Determine absolute or relative age relationships of landforms, sediments, and soils</a:t>
            </a:r>
          </a:p>
          <a:p>
            <a:pPr marL="577850" indent="0">
              <a:lnSpc>
                <a:spcPct val="100000"/>
              </a:lnSpc>
              <a:buNone/>
            </a:pPr>
            <a:r>
              <a:rPr lang="en-US" sz="2400" b="1" dirty="0">
                <a:latin typeface="Arial" panose="020B0604020202020204" pitchFamily="34" charset="0"/>
                <a:cs typeface="Arial" panose="020B0604020202020204" pitchFamily="34" charset="0"/>
              </a:rPr>
              <a:t>19.</a:t>
            </a:r>
            <a:r>
              <a:rPr lang="en-US" sz="2400" dirty="0">
                <a:latin typeface="Arial" panose="020B0604020202020204" pitchFamily="34" charset="0"/>
                <a:cs typeface="Arial" panose="020B0604020202020204" pitchFamily="34" charset="0"/>
              </a:rPr>
              <a:t> Evaluate geomorphic processes and development of landforms, sediments, and soils, including watershed functions</a:t>
            </a:r>
          </a:p>
          <a:p>
            <a:pPr marL="577850" indent="0">
              <a:lnSpc>
                <a:spcPct val="100000"/>
              </a:lnSpc>
              <a:buNone/>
            </a:pPr>
            <a:r>
              <a:rPr lang="en-US" sz="2400" b="1" dirty="0">
                <a:latin typeface="Arial" panose="020B0604020202020204" pitchFamily="34" charset="0"/>
                <a:cs typeface="Arial" panose="020B0604020202020204" pitchFamily="34" charset="0"/>
              </a:rPr>
              <a:t>20.</a:t>
            </a:r>
            <a:r>
              <a:rPr lang="en-US" sz="2400" dirty="0">
                <a:latin typeface="Arial" panose="020B0604020202020204" pitchFamily="34" charset="0"/>
                <a:cs typeface="Arial" panose="020B0604020202020204" pitchFamily="34" charset="0"/>
              </a:rPr>
              <a:t> Apply remote sensing and GIS techniques to interpret geomorphic conditions and processes</a:t>
            </a:r>
          </a:p>
        </p:txBody>
      </p:sp>
    </p:spTree>
    <p:extLst>
      <p:ext uri="{BB962C8B-B14F-4D97-AF65-F5344CB8AC3E}">
        <p14:creationId xmlns:p14="http://schemas.microsoft.com/office/powerpoint/2010/main" val="211477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1E-C6DB-5C60-D324-ED1D29678917}"/>
              </a:ext>
            </a:extLst>
          </p:cNvPr>
          <p:cNvSpPr>
            <a:spLocks noGrp="1"/>
          </p:cNvSpPr>
          <p:nvPr>
            <p:ph type="title"/>
          </p:nvPr>
        </p:nvSpPr>
        <p:spPr>
          <a:xfrm>
            <a:off x="712694" y="365125"/>
            <a:ext cx="10641106" cy="1325563"/>
          </a:xfrm>
        </p:spPr>
        <p:txBody>
          <a:bodyPr/>
          <a:lstStyle/>
          <a:p>
            <a:pPr marL="120650" algn="ctr"/>
            <a:r>
              <a:rPr lang="en-US" b="1" dirty="0">
                <a:latin typeface="Arial" panose="020B0604020202020204" pitchFamily="34" charset="0"/>
                <a:cs typeface="Arial" panose="020B0604020202020204" pitchFamily="34" charset="0"/>
              </a:rPr>
              <a:t>Fundamentals Exam Tasks</a:t>
            </a:r>
          </a:p>
        </p:txBody>
      </p:sp>
      <p:sp>
        <p:nvSpPr>
          <p:cNvPr id="3" name="Content Placeholder 2">
            <a:extLst>
              <a:ext uri="{FF2B5EF4-FFF2-40B4-BE49-F238E27FC236}">
                <a16:creationId xmlns:a16="http://schemas.microsoft.com/office/drawing/2014/main" id="{55B1E576-793C-AF50-1FAC-5D9C2FF89742}"/>
              </a:ext>
            </a:extLst>
          </p:cNvPr>
          <p:cNvSpPr>
            <a:spLocks noGrp="1"/>
          </p:cNvSpPr>
          <p:nvPr>
            <p:ph idx="1"/>
          </p:nvPr>
        </p:nvSpPr>
        <p:spPr>
          <a:xfrm>
            <a:off x="578224" y="1690688"/>
            <a:ext cx="10775576" cy="4351338"/>
          </a:xfrm>
        </p:spPr>
        <p:txBody>
          <a:bodyPr>
            <a:normAutofit lnSpcReduction="10000"/>
          </a:bodyPr>
          <a:lstStyle/>
          <a:p>
            <a:pPr marL="0" indent="0">
              <a:lnSpc>
                <a:spcPct val="100000"/>
              </a:lnSpc>
              <a:buNone/>
            </a:pPr>
            <a:r>
              <a:rPr lang="en-US" sz="2400" b="1" dirty="0">
                <a:latin typeface="Arial" panose="020B0604020202020204" pitchFamily="34" charset="0"/>
                <a:cs typeface="Arial" panose="020B0604020202020204" pitchFamily="34" charset="0"/>
              </a:rPr>
              <a:t>E. </a:t>
            </a:r>
            <a:r>
              <a:rPr lang="en-US" sz="2400" dirty="0">
                <a:latin typeface="Arial" panose="020B0604020202020204" pitchFamily="34" charset="0"/>
                <a:cs typeface="Arial" panose="020B0604020202020204" pitchFamily="34" charset="0"/>
              </a:rPr>
              <a:t>Structure, Tectonics, and Seismology</a:t>
            </a:r>
          </a:p>
          <a:p>
            <a:pPr marL="577850" indent="0">
              <a:lnSpc>
                <a:spcPct val="100000"/>
              </a:lnSpc>
              <a:buNone/>
            </a:pPr>
            <a:r>
              <a:rPr lang="en-US" sz="2400" b="1" dirty="0">
                <a:latin typeface="Arial" panose="020B0604020202020204" pitchFamily="34" charset="0"/>
                <a:cs typeface="Arial" panose="020B0604020202020204" pitchFamily="34" charset="0"/>
              </a:rPr>
              <a:t>21. </a:t>
            </a:r>
            <a:r>
              <a:rPr lang="en-US" sz="2400" dirty="0">
                <a:latin typeface="Arial" panose="020B0604020202020204" pitchFamily="34" charset="0"/>
                <a:cs typeface="Arial" panose="020B0604020202020204" pitchFamily="34" charset="0"/>
              </a:rPr>
              <a:t>Plan and conduct structural, tectonic, or seismic investigations, including the use of field, laboratory, and analytical techniques</a:t>
            </a:r>
          </a:p>
          <a:p>
            <a:pPr marL="577850" indent="0">
              <a:lnSpc>
                <a:spcPct val="100000"/>
              </a:lnSpc>
              <a:buNone/>
            </a:pPr>
            <a:r>
              <a:rPr lang="en-US" sz="2400" b="1" dirty="0">
                <a:latin typeface="Arial" panose="020B0604020202020204" pitchFamily="34" charset="0"/>
                <a:cs typeface="Arial" panose="020B0604020202020204" pitchFamily="34" charset="0"/>
              </a:rPr>
              <a:t>22.</a:t>
            </a:r>
            <a:r>
              <a:rPr lang="en-US" sz="2400" dirty="0">
                <a:latin typeface="Arial" panose="020B0604020202020204" pitchFamily="34" charset="0"/>
                <a:cs typeface="Arial" panose="020B0604020202020204" pitchFamily="34" charset="0"/>
              </a:rPr>
              <a:t> Identify and define structural features and relations, including constructing and interpreting structural projections and statistical analyses</a:t>
            </a:r>
          </a:p>
          <a:p>
            <a:pPr marL="577850" indent="0">
              <a:lnSpc>
                <a:spcPct val="100000"/>
              </a:lnSpc>
              <a:buNone/>
            </a:pPr>
            <a:r>
              <a:rPr lang="en-US" sz="2400" b="1" dirty="0">
                <a:latin typeface="Arial" panose="020B0604020202020204" pitchFamily="34" charset="0"/>
                <a:cs typeface="Arial" panose="020B0604020202020204" pitchFamily="34" charset="0"/>
              </a:rPr>
              <a:t>23. </a:t>
            </a:r>
            <a:r>
              <a:rPr lang="en-US" sz="2400" dirty="0">
                <a:latin typeface="Arial" panose="020B0604020202020204" pitchFamily="34" charset="0"/>
                <a:cs typeface="Arial" panose="020B0604020202020204" pitchFamily="34" charset="0"/>
              </a:rPr>
              <a:t>Interpret deformational history through structural and tectonic analyses</a:t>
            </a:r>
          </a:p>
          <a:p>
            <a:pPr marL="577850" indent="0">
              <a:lnSpc>
                <a:spcPct val="100000"/>
              </a:lnSpc>
              <a:buNone/>
            </a:pPr>
            <a:r>
              <a:rPr lang="en-US" sz="2400" b="1" dirty="0">
                <a:latin typeface="Arial" panose="020B0604020202020204" pitchFamily="34" charset="0"/>
                <a:cs typeface="Arial" panose="020B0604020202020204" pitchFamily="34" charset="0"/>
              </a:rPr>
              <a:t>24. </a:t>
            </a:r>
            <a:r>
              <a:rPr lang="en-US" sz="2400" dirty="0">
                <a:latin typeface="Arial" panose="020B0604020202020204" pitchFamily="34" charset="0"/>
                <a:cs typeface="Arial" panose="020B0604020202020204" pitchFamily="34" charset="0"/>
              </a:rPr>
              <a:t>Develop and apply tectonic models to identify geologic processes and history</a:t>
            </a:r>
          </a:p>
          <a:p>
            <a:pPr marL="457200" indent="0">
              <a:lnSpc>
                <a:spcPct val="100000"/>
              </a:lnSpc>
              <a:buNone/>
            </a:pPr>
            <a:r>
              <a:rPr lang="en-US" sz="2400" b="1" dirty="0">
                <a:latin typeface="Arial" panose="020B0604020202020204" pitchFamily="34" charset="0"/>
                <a:cs typeface="Arial" panose="020B0604020202020204" pitchFamily="34" charset="0"/>
              </a:rPr>
              <a:t> 25. </a:t>
            </a:r>
            <a:r>
              <a:rPr lang="en-US" sz="2400" dirty="0">
                <a:latin typeface="Arial" panose="020B0604020202020204" pitchFamily="34" charset="0"/>
                <a:cs typeface="Arial" panose="020B0604020202020204" pitchFamily="34" charset="0"/>
              </a:rPr>
              <a:t>Evaluate earthquake mechanisms and </a:t>
            </a:r>
            <a:r>
              <a:rPr lang="en-US" sz="2400" dirty="0" err="1">
                <a:latin typeface="Arial" panose="020B0604020202020204" pitchFamily="34" charset="0"/>
                <a:cs typeface="Arial" panose="020B0604020202020204" pitchFamily="34" charset="0"/>
              </a:rPr>
              <a:t>paleoseismic</a:t>
            </a:r>
            <a:r>
              <a:rPr lang="en-US" sz="2400" dirty="0">
                <a:latin typeface="Arial" panose="020B0604020202020204" pitchFamily="34" charset="0"/>
                <a:cs typeface="Arial" panose="020B0604020202020204" pitchFamily="34" charset="0"/>
              </a:rPr>
              <a:t> history</a:t>
            </a:r>
          </a:p>
        </p:txBody>
      </p:sp>
    </p:spTree>
    <p:extLst>
      <p:ext uri="{BB962C8B-B14F-4D97-AF65-F5344CB8AC3E}">
        <p14:creationId xmlns:p14="http://schemas.microsoft.com/office/powerpoint/2010/main" val="843552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1E-C6DB-5C60-D324-ED1D29678917}"/>
              </a:ext>
            </a:extLst>
          </p:cNvPr>
          <p:cNvSpPr>
            <a:spLocks noGrp="1"/>
          </p:cNvSpPr>
          <p:nvPr>
            <p:ph type="title"/>
          </p:nvPr>
        </p:nvSpPr>
        <p:spPr>
          <a:xfrm>
            <a:off x="838200" y="258015"/>
            <a:ext cx="10515600" cy="1463209"/>
          </a:xfrm>
        </p:spPr>
        <p:txBody>
          <a:bodyPr/>
          <a:lstStyle/>
          <a:p>
            <a:pPr algn="ctr"/>
            <a:r>
              <a:rPr lang="en-US" b="1" dirty="0">
                <a:latin typeface="Arial" panose="020B0604020202020204" pitchFamily="34" charset="0"/>
                <a:cs typeface="Arial" panose="020B0604020202020204" pitchFamily="34" charset="0"/>
              </a:rPr>
              <a:t>Fundamentals Exam Tasks</a:t>
            </a:r>
          </a:p>
        </p:txBody>
      </p:sp>
      <p:sp>
        <p:nvSpPr>
          <p:cNvPr id="3" name="Content Placeholder 2">
            <a:extLst>
              <a:ext uri="{FF2B5EF4-FFF2-40B4-BE49-F238E27FC236}">
                <a16:creationId xmlns:a16="http://schemas.microsoft.com/office/drawing/2014/main" id="{55B1E576-793C-AF50-1FAC-5D9C2FF89742}"/>
              </a:ext>
            </a:extLst>
          </p:cNvPr>
          <p:cNvSpPr>
            <a:spLocks noGrp="1"/>
          </p:cNvSpPr>
          <p:nvPr>
            <p:ph idx="1"/>
          </p:nvPr>
        </p:nvSpPr>
        <p:spPr>
          <a:xfrm>
            <a:off x="515470" y="1381872"/>
            <a:ext cx="11161059" cy="5879540"/>
          </a:xfrm>
        </p:spPr>
        <p:txBody>
          <a:bodyPr>
            <a:noAutofit/>
          </a:bodyPr>
          <a:lstStyle/>
          <a:p>
            <a:pPr marL="0" indent="0">
              <a:lnSpc>
                <a:spcPct val="100000"/>
              </a:lnSpc>
              <a:buNone/>
            </a:pPr>
            <a:r>
              <a:rPr lang="en-US" sz="2400" b="1" dirty="0">
                <a:latin typeface="Arial" panose="020B0604020202020204" pitchFamily="34" charset="0"/>
                <a:cs typeface="Arial" panose="020B0604020202020204" pitchFamily="34" charset="0"/>
              </a:rPr>
              <a:t>F.</a:t>
            </a:r>
            <a:r>
              <a:rPr lang="en-US" sz="2400" dirty="0">
                <a:latin typeface="Arial" panose="020B0604020202020204" pitchFamily="34" charset="0"/>
                <a:cs typeface="Arial" panose="020B0604020202020204" pitchFamily="34" charset="0"/>
              </a:rPr>
              <a:t> Hydrogeology</a:t>
            </a:r>
          </a:p>
          <a:p>
            <a:pPr marL="577850" indent="0">
              <a:lnSpc>
                <a:spcPct val="100000"/>
              </a:lnSpc>
              <a:buNone/>
            </a:pPr>
            <a:r>
              <a:rPr lang="en-US" sz="2400" b="1" dirty="0">
                <a:latin typeface="Arial" panose="020B0604020202020204" pitchFamily="34" charset="0"/>
                <a:cs typeface="Arial" panose="020B0604020202020204" pitchFamily="34" charset="0"/>
              </a:rPr>
              <a:t>26. </a:t>
            </a:r>
            <a:r>
              <a:rPr lang="en-US" sz="2400" dirty="0">
                <a:latin typeface="Arial" panose="020B0604020202020204" pitchFamily="34" charset="0"/>
                <a:cs typeface="Arial" panose="020B0604020202020204" pitchFamily="34" charset="0"/>
              </a:rPr>
              <a:t>Plan and conduct hydrogeological, geochemical, and environmental investigations, including the use of field, laboratory, and analytical techniques</a:t>
            </a:r>
          </a:p>
          <a:p>
            <a:pPr marL="577850" indent="0">
              <a:lnSpc>
                <a:spcPct val="100000"/>
              </a:lnSpc>
              <a:buNone/>
            </a:pPr>
            <a:r>
              <a:rPr lang="en-US" sz="2400" b="1" dirty="0">
                <a:latin typeface="Arial" panose="020B0604020202020204" pitchFamily="34" charset="0"/>
                <a:cs typeface="Arial" panose="020B0604020202020204" pitchFamily="34" charset="0"/>
              </a:rPr>
              <a:t>27.</a:t>
            </a:r>
            <a:r>
              <a:rPr lang="en-US" sz="2400" dirty="0">
                <a:latin typeface="Arial" panose="020B0604020202020204" pitchFamily="34" charset="0"/>
                <a:cs typeface="Arial" panose="020B0604020202020204" pitchFamily="34" charset="0"/>
              </a:rPr>
              <a:t> Define and characterize hydraulic properties of saturated and vadose zones</a:t>
            </a:r>
          </a:p>
          <a:p>
            <a:pPr marL="577850" indent="0">
              <a:lnSpc>
                <a:spcPct val="100000"/>
              </a:lnSpc>
              <a:buNone/>
            </a:pPr>
            <a:r>
              <a:rPr lang="en-US" sz="2400" b="1" dirty="0">
                <a:latin typeface="Arial" panose="020B0604020202020204" pitchFamily="34" charset="0"/>
                <a:cs typeface="Arial" panose="020B0604020202020204" pitchFamily="34" charset="0"/>
              </a:rPr>
              <a:t>28. </a:t>
            </a:r>
            <a:r>
              <a:rPr lang="en-US" sz="2400" dirty="0">
                <a:latin typeface="Arial" panose="020B0604020202020204" pitchFamily="34" charset="0"/>
                <a:cs typeface="Arial" panose="020B0604020202020204" pitchFamily="34" charset="0"/>
              </a:rPr>
              <a:t>Design groundwater monitoring, observation, extraction, production, or injection wells</a:t>
            </a:r>
          </a:p>
          <a:p>
            <a:pPr marL="577850" indent="0">
              <a:lnSpc>
                <a:spcPct val="100000"/>
              </a:lnSpc>
              <a:buNone/>
            </a:pPr>
            <a:r>
              <a:rPr lang="en-US" sz="2400" b="1" dirty="0">
                <a:latin typeface="Arial" panose="020B0604020202020204" pitchFamily="34" charset="0"/>
                <a:cs typeface="Arial" panose="020B0604020202020204" pitchFamily="34" charset="0"/>
              </a:rPr>
              <a:t>29. </a:t>
            </a:r>
            <a:r>
              <a:rPr lang="en-US" sz="2400" dirty="0">
                <a:latin typeface="Arial" panose="020B0604020202020204" pitchFamily="34" charset="0"/>
                <a:cs typeface="Arial" panose="020B0604020202020204" pitchFamily="34" charset="0"/>
              </a:rPr>
              <a:t>Evaluate water resources, assess aquifer yield, and determine sustainability</a:t>
            </a:r>
          </a:p>
          <a:p>
            <a:pPr marL="577850" indent="0">
              <a:lnSpc>
                <a:spcPct val="100000"/>
              </a:lnSpc>
              <a:buNone/>
            </a:pPr>
            <a:r>
              <a:rPr lang="en-US" sz="2400" b="1" dirty="0">
                <a:latin typeface="Arial" panose="020B0604020202020204" pitchFamily="34" charset="0"/>
                <a:cs typeface="Arial" panose="020B0604020202020204" pitchFamily="34" charset="0"/>
              </a:rPr>
              <a:t>30.</a:t>
            </a:r>
            <a:r>
              <a:rPr lang="en-US" sz="2400" dirty="0">
                <a:latin typeface="Arial" panose="020B0604020202020204" pitchFamily="34" charset="0"/>
                <a:cs typeface="Arial" panose="020B0604020202020204" pitchFamily="34" charset="0"/>
              </a:rPr>
              <a:t> Characterize water quality and assess chemical fate and transport</a:t>
            </a:r>
          </a:p>
          <a:p>
            <a:pPr marL="577850" indent="0">
              <a:lnSpc>
                <a:spcPct val="100000"/>
              </a:lnSpc>
              <a:buNone/>
            </a:pPr>
            <a:r>
              <a:rPr lang="en-US" sz="2400" b="1" dirty="0">
                <a:latin typeface="Arial" panose="020B0604020202020204" pitchFamily="34" charset="0"/>
                <a:cs typeface="Arial" panose="020B0604020202020204" pitchFamily="34" charset="0"/>
              </a:rPr>
              <a:t>31. </a:t>
            </a:r>
            <a:r>
              <a:rPr lang="en-US" sz="2400" dirty="0">
                <a:latin typeface="Arial" panose="020B0604020202020204" pitchFamily="34" charset="0"/>
                <a:cs typeface="Arial" panose="020B0604020202020204" pitchFamily="34" charset="0"/>
              </a:rPr>
              <a:t>Manage, develop, protect, or remediate surface water or groundwater resources</a:t>
            </a:r>
          </a:p>
        </p:txBody>
      </p:sp>
    </p:spTree>
    <p:extLst>
      <p:ext uri="{BB962C8B-B14F-4D97-AF65-F5344CB8AC3E}">
        <p14:creationId xmlns:p14="http://schemas.microsoft.com/office/powerpoint/2010/main" val="693216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1E-C6DB-5C60-D324-ED1D29678917}"/>
              </a:ext>
            </a:extLst>
          </p:cNvPr>
          <p:cNvSpPr>
            <a:spLocks noGrp="1"/>
          </p:cNvSpPr>
          <p:nvPr>
            <p:ph type="title"/>
          </p:nvPr>
        </p:nvSpPr>
        <p:spPr/>
        <p:txBody>
          <a:bodyPr/>
          <a:lstStyle/>
          <a:p>
            <a:pPr algn="ct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Fundamentals Exam Tasks</a:t>
            </a:r>
            <a:endParaRPr lang="en-US" dirty="0"/>
          </a:p>
        </p:txBody>
      </p:sp>
      <p:sp>
        <p:nvSpPr>
          <p:cNvPr id="3" name="Content Placeholder 2">
            <a:extLst>
              <a:ext uri="{FF2B5EF4-FFF2-40B4-BE49-F238E27FC236}">
                <a16:creationId xmlns:a16="http://schemas.microsoft.com/office/drawing/2014/main" id="{55B1E576-793C-AF50-1FAC-5D9C2FF89742}"/>
              </a:ext>
            </a:extLst>
          </p:cNvPr>
          <p:cNvSpPr>
            <a:spLocks noGrp="1"/>
          </p:cNvSpPr>
          <p:nvPr>
            <p:ph idx="1"/>
          </p:nvPr>
        </p:nvSpPr>
        <p:spPr>
          <a:xfrm>
            <a:off x="376518" y="1368425"/>
            <a:ext cx="11398623" cy="4351338"/>
          </a:xfrm>
        </p:spPr>
        <p:txBody>
          <a:bodyPr>
            <a:noAutofit/>
          </a:bodyPr>
          <a:lstStyle/>
          <a:p>
            <a:pPr marL="0" indent="0">
              <a:lnSpc>
                <a:spcPct val="100000"/>
              </a:lnSpc>
              <a:buNone/>
            </a:pPr>
            <a:r>
              <a:rPr lang="en-US" sz="2400" b="1" dirty="0">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Engineering Geology</a:t>
            </a:r>
          </a:p>
          <a:p>
            <a:pPr marL="577850" indent="0">
              <a:lnSpc>
                <a:spcPct val="100000"/>
              </a:lnSpc>
              <a:buNone/>
            </a:pPr>
            <a:r>
              <a:rPr lang="en-US" sz="2400" b="1" dirty="0">
                <a:latin typeface="Arial" panose="020B0604020202020204" pitchFamily="34" charset="0"/>
                <a:cs typeface="Arial" panose="020B0604020202020204" pitchFamily="34" charset="0"/>
              </a:rPr>
              <a:t>32.</a:t>
            </a:r>
            <a:r>
              <a:rPr lang="en-US" sz="2400" dirty="0">
                <a:latin typeface="Arial" panose="020B0604020202020204" pitchFamily="34" charset="0"/>
                <a:cs typeface="Arial" panose="020B0604020202020204" pitchFamily="34" charset="0"/>
              </a:rPr>
              <a:t> Plan and conduct environmental and engineering geological investigations, including the use of field, laboratory, and analytical techniques</a:t>
            </a:r>
          </a:p>
          <a:p>
            <a:pPr marL="631825" indent="0">
              <a:lnSpc>
                <a:spcPct val="100000"/>
              </a:lnSpc>
              <a:buNone/>
            </a:pPr>
            <a:r>
              <a:rPr lang="en-US" sz="2400" b="1" dirty="0">
                <a:latin typeface="Arial" panose="020B0604020202020204" pitchFamily="34" charset="0"/>
                <a:cs typeface="Arial" panose="020B0604020202020204" pitchFamily="34" charset="0"/>
              </a:rPr>
              <a:t>33.</a:t>
            </a:r>
            <a:r>
              <a:rPr lang="en-US" sz="2400" dirty="0">
                <a:latin typeface="Arial" panose="020B0604020202020204" pitchFamily="34" charset="0"/>
                <a:cs typeface="Arial" panose="020B0604020202020204" pitchFamily="34" charset="0"/>
              </a:rPr>
              <a:t> Identify and evaluate engineering and physical properties of earth materials</a:t>
            </a:r>
          </a:p>
          <a:p>
            <a:pPr marL="577850" indent="0">
              <a:lnSpc>
                <a:spcPct val="100000"/>
              </a:lnSpc>
              <a:buNone/>
            </a:pPr>
            <a:r>
              <a:rPr lang="en-US" sz="2400" b="1" dirty="0">
                <a:latin typeface="Arial" panose="020B0604020202020204" pitchFamily="34" charset="0"/>
                <a:cs typeface="Arial" panose="020B0604020202020204" pitchFamily="34" charset="0"/>
              </a:rPr>
              <a:t>34.</a:t>
            </a:r>
            <a:r>
              <a:rPr lang="en-US" sz="2400" dirty="0">
                <a:latin typeface="Arial" panose="020B0604020202020204" pitchFamily="34" charset="0"/>
                <a:cs typeface="Arial" panose="020B0604020202020204" pitchFamily="34" charset="0"/>
              </a:rPr>
              <a:t> Provide recommendations for engineering design, land use decisions, environmental restoration, and watershed management</a:t>
            </a:r>
          </a:p>
          <a:p>
            <a:pPr marL="577850" indent="0">
              <a:lnSpc>
                <a:spcPct val="100000"/>
              </a:lnSpc>
              <a:buNone/>
            </a:pPr>
            <a:r>
              <a:rPr lang="en-US" sz="2400" b="1" dirty="0">
                <a:latin typeface="Arial" panose="020B0604020202020204" pitchFamily="34" charset="0"/>
                <a:cs typeface="Arial" panose="020B0604020202020204" pitchFamily="34" charset="0"/>
              </a:rPr>
              <a:t>35.</a:t>
            </a:r>
            <a:r>
              <a:rPr lang="en-US" sz="2400" dirty="0">
                <a:latin typeface="Arial" panose="020B0604020202020204" pitchFamily="34" charset="0"/>
                <a:cs typeface="Arial" panose="020B0604020202020204" pitchFamily="34" charset="0"/>
              </a:rPr>
              <a:t> Identify, map, and evaluate geologic, geomorphic, and seismic hazards</a:t>
            </a:r>
          </a:p>
          <a:p>
            <a:pPr marL="577850" indent="0">
              <a:lnSpc>
                <a:spcPct val="100000"/>
              </a:lnSpc>
              <a:buNone/>
            </a:pPr>
            <a:r>
              <a:rPr lang="en-US" sz="2400" b="1" dirty="0">
                <a:latin typeface="Arial" panose="020B0604020202020204" pitchFamily="34" charset="0"/>
                <a:cs typeface="Arial" panose="020B0604020202020204" pitchFamily="34" charset="0"/>
              </a:rPr>
              <a:t>36.</a:t>
            </a:r>
            <a:r>
              <a:rPr lang="en-US" sz="2400" dirty="0">
                <a:latin typeface="Arial" panose="020B0604020202020204" pitchFamily="34" charset="0"/>
                <a:cs typeface="Arial" panose="020B0604020202020204" pitchFamily="34" charset="0"/>
              </a:rPr>
              <a:t> Interpret land use, landforms, and geological site characteristics using imagery, maps, records, and GIS</a:t>
            </a:r>
          </a:p>
          <a:p>
            <a:pPr marL="577850" indent="0">
              <a:lnSpc>
                <a:spcPct val="100000"/>
              </a:lnSpc>
              <a:buNone/>
            </a:pPr>
            <a:r>
              <a:rPr lang="en-US" sz="2400" b="1" dirty="0">
                <a:latin typeface="Arial" panose="020B0604020202020204" pitchFamily="34" charset="0"/>
                <a:cs typeface="Arial" panose="020B0604020202020204" pitchFamily="34" charset="0"/>
              </a:rPr>
              <a:t>37.</a:t>
            </a:r>
            <a:r>
              <a:rPr lang="en-US" sz="2400" dirty="0">
                <a:latin typeface="Arial" panose="020B0604020202020204" pitchFamily="34" charset="0"/>
                <a:cs typeface="Arial" panose="020B0604020202020204" pitchFamily="34" charset="0"/>
              </a:rPr>
              <a:t> Develop plans and recommendations for hazard mitigation, and land and watershed restoration</a:t>
            </a:r>
          </a:p>
        </p:txBody>
      </p:sp>
    </p:spTree>
    <p:extLst>
      <p:ext uri="{BB962C8B-B14F-4D97-AF65-F5344CB8AC3E}">
        <p14:creationId xmlns:p14="http://schemas.microsoft.com/office/powerpoint/2010/main" val="3147956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1E-C6DB-5C60-D324-ED1D29678917}"/>
              </a:ext>
            </a:extLst>
          </p:cNvPr>
          <p:cNvSpPr>
            <a:spLocks noGrp="1"/>
          </p:cNvSpPr>
          <p:nvPr>
            <p:ph type="title"/>
          </p:nvPr>
        </p:nvSpPr>
        <p:spPr/>
        <p:txBody>
          <a:bodyPr/>
          <a:lstStyle/>
          <a:p>
            <a:pPr algn="ct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Fundamentals Exam Tasks</a:t>
            </a:r>
            <a:endParaRPr lang="en-US" dirty="0"/>
          </a:p>
        </p:txBody>
      </p:sp>
      <p:sp>
        <p:nvSpPr>
          <p:cNvPr id="3" name="Content Placeholder 2">
            <a:extLst>
              <a:ext uri="{FF2B5EF4-FFF2-40B4-BE49-F238E27FC236}">
                <a16:creationId xmlns:a16="http://schemas.microsoft.com/office/drawing/2014/main" id="{55B1E576-793C-AF50-1FAC-5D9C2FF89742}"/>
              </a:ext>
            </a:extLst>
          </p:cNvPr>
          <p:cNvSpPr>
            <a:spLocks noGrp="1"/>
          </p:cNvSpPr>
          <p:nvPr>
            <p:ph idx="1"/>
          </p:nvPr>
        </p:nvSpPr>
        <p:spPr>
          <a:xfrm>
            <a:off x="389965" y="1428142"/>
            <a:ext cx="11577917" cy="4351338"/>
          </a:xfrm>
        </p:spPr>
        <p:txBody>
          <a:bodyPr>
            <a:noAutofit/>
          </a:bodyPr>
          <a:lstStyle/>
          <a:p>
            <a:pPr marL="0" indent="0">
              <a:lnSpc>
                <a:spcPct val="100000"/>
              </a:lnSpc>
              <a:buNone/>
            </a:pPr>
            <a:r>
              <a:rPr lang="en-US" sz="2400" b="1" dirty="0">
                <a:latin typeface="Arial" panose="020B0604020202020204" pitchFamily="34" charset="0"/>
                <a:cs typeface="Arial" panose="020B0604020202020204" pitchFamily="34" charset="0"/>
              </a:rPr>
              <a:t>H.</a:t>
            </a:r>
            <a:r>
              <a:rPr lang="en-US" sz="2400" dirty="0">
                <a:latin typeface="Arial" panose="020B0604020202020204" pitchFamily="34" charset="0"/>
                <a:cs typeface="Arial" panose="020B0604020202020204" pitchFamily="34" charset="0"/>
              </a:rPr>
              <a:t> Economic Geology and Energy Resources</a:t>
            </a:r>
          </a:p>
          <a:p>
            <a:pPr marL="577850" indent="0">
              <a:lnSpc>
                <a:spcPct val="100000"/>
              </a:lnSpc>
              <a:buNone/>
            </a:pPr>
            <a:r>
              <a:rPr lang="en-US" sz="2400" b="1" dirty="0">
                <a:latin typeface="Arial" panose="020B0604020202020204" pitchFamily="34" charset="0"/>
                <a:cs typeface="Arial" panose="020B0604020202020204" pitchFamily="34" charset="0"/>
              </a:rPr>
              <a:t>38. </a:t>
            </a:r>
            <a:r>
              <a:rPr lang="en-US" sz="2400" dirty="0">
                <a:latin typeface="Arial" panose="020B0604020202020204" pitchFamily="34" charset="0"/>
                <a:cs typeface="Arial" panose="020B0604020202020204" pitchFamily="34" charset="0"/>
              </a:rPr>
              <a:t>Plan and conduct mineral or energy resource exploration, evaluation, and environmental programs, including the use of field, laboratory, and analytical techniques</a:t>
            </a:r>
          </a:p>
          <a:p>
            <a:pPr marL="577850" indent="0">
              <a:lnSpc>
                <a:spcPct val="100000"/>
              </a:lnSpc>
              <a:buNone/>
            </a:pPr>
            <a:r>
              <a:rPr lang="en-US" sz="2400" b="1" dirty="0">
                <a:latin typeface="Arial" panose="020B0604020202020204" pitchFamily="34" charset="0"/>
                <a:cs typeface="Arial" panose="020B0604020202020204" pitchFamily="34" charset="0"/>
              </a:rPr>
              <a:t>39.</a:t>
            </a:r>
            <a:r>
              <a:rPr lang="en-US" sz="2400" dirty="0">
                <a:latin typeface="Arial" panose="020B0604020202020204" pitchFamily="34" charset="0"/>
                <a:cs typeface="Arial" panose="020B0604020202020204" pitchFamily="34" charset="0"/>
              </a:rPr>
              <a:t> Compile and interpret the data necessary to explore for mineral and energy resources</a:t>
            </a:r>
          </a:p>
          <a:p>
            <a:pPr marL="577850" indent="0">
              <a:lnSpc>
                <a:spcPct val="100000"/>
              </a:lnSpc>
              <a:buNone/>
            </a:pPr>
            <a:r>
              <a:rPr lang="en-US" sz="2400" b="1" dirty="0">
                <a:latin typeface="Arial" panose="020B0604020202020204" pitchFamily="34" charset="0"/>
                <a:cs typeface="Arial" panose="020B0604020202020204" pitchFamily="34" charset="0"/>
              </a:rPr>
              <a:t>40.</a:t>
            </a:r>
            <a:r>
              <a:rPr lang="en-US" sz="2400" dirty="0">
                <a:latin typeface="Arial" panose="020B0604020202020204" pitchFamily="34" charset="0"/>
                <a:cs typeface="Arial" panose="020B0604020202020204" pitchFamily="34" charset="0"/>
              </a:rPr>
              <a:t> Estimate the distribution of resources based on surface and subsurface data</a:t>
            </a:r>
          </a:p>
          <a:p>
            <a:pPr marL="577850" indent="0">
              <a:lnSpc>
                <a:spcPct val="100000"/>
              </a:lnSpc>
              <a:buNone/>
            </a:pPr>
            <a:r>
              <a:rPr lang="en-US" sz="2400" b="1" dirty="0">
                <a:latin typeface="Arial" panose="020B0604020202020204" pitchFamily="34" charset="0"/>
                <a:cs typeface="Arial" panose="020B0604020202020204" pitchFamily="34" charset="0"/>
              </a:rPr>
              <a:t>41.</a:t>
            </a:r>
            <a:r>
              <a:rPr lang="en-US" sz="2400" dirty="0">
                <a:latin typeface="Arial" panose="020B0604020202020204" pitchFamily="34" charset="0"/>
                <a:cs typeface="Arial" panose="020B0604020202020204" pitchFamily="34" charset="0"/>
              </a:rPr>
              <a:t> Undertake economic evaluation, ore grade, and reserve assessment</a:t>
            </a:r>
          </a:p>
          <a:p>
            <a:pPr marL="577850" indent="0">
              <a:lnSpc>
                <a:spcPct val="100000"/>
              </a:lnSpc>
              <a:buNone/>
            </a:pPr>
            <a:r>
              <a:rPr lang="en-US" sz="2400" b="1" dirty="0">
                <a:latin typeface="Arial" panose="020B0604020202020204" pitchFamily="34" charset="0"/>
                <a:cs typeface="Arial" panose="020B0604020202020204" pitchFamily="34" charset="0"/>
              </a:rPr>
              <a:t>42.</a:t>
            </a:r>
            <a:r>
              <a:rPr lang="en-US" sz="2400" dirty="0">
                <a:latin typeface="Arial" panose="020B0604020202020204" pitchFamily="34" charset="0"/>
                <a:cs typeface="Arial" panose="020B0604020202020204" pitchFamily="34" charset="0"/>
              </a:rPr>
              <a:t> Determine quantity and quality of resources</a:t>
            </a:r>
          </a:p>
          <a:p>
            <a:pPr marL="577850" indent="0">
              <a:lnSpc>
                <a:spcPct val="100000"/>
              </a:lnSpc>
              <a:buNone/>
            </a:pPr>
            <a:r>
              <a:rPr lang="en-US" sz="2400" b="1" dirty="0">
                <a:latin typeface="Arial" panose="020B0604020202020204" pitchFamily="34" charset="0"/>
                <a:cs typeface="Arial" panose="020B0604020202020204" pitchFamily="34" charset="0"/>
              </a:rPr>
              <a:t>43.</a:t>
            </a:r>
            <a:r>
              <a:rPr lang="en-US" sz="2400" dirty="0">
                <a:latin typeface="Arial" panose="020B0604020202020204" pitchFamily="34" charset="0"/>
                <a:cs typeface="Arial" panose="020B0604020202020204" pitchFamily="34" charset="0"/>
              </a:rPr>
              <a:t> Perform geological studies for design, abandonment, closure, waste management, and reclamation and restoration of energy development or mineral extraction operations</a:t>
            </a:r>
          </a:p>
        </p:txBody>
      </p:sp>
    </p:spTree>
    <p:extLst>
      <p:ext uri="{BB962C8B-B14F-4D97-AF65-F5344CB8AC3E}">
        <p14:creationId xmlns:p14="http://schemas.microsoft.com/office/powerpoint/2010/main" val="231126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5895-61B5-6A49-D2DC-F6837CCCDC8E}"/>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OBJECTIVES</a:t>
            </a:r>
          </a:p>
        </p:txBody>
      </p:sp>
      <p:sp>
        <p:nvSpPr>
          <p:cNvPr id="3" name="Content Placeholder 2">
            <a:extLst>
              <a:ext uri="{FF2B5EF4-FFF2-40B4-BE49-F238E27FC236}">
                <a16:creationId xmlns:a16="http://schemas.microsoft.com/office/drawing/2014/main" id="{AA1E3465-9734-472D-EE6D-3022D74B5A23}"/>
              </a:ext>
            </a:extLst>
          </p:cNvPr>
          <p:cNvSpPr>
            <a:spLocks noGrp="1"/>
          </p:cNvSpPr>
          <p:nvPr>
            <p:ph idx="1"/>
          </p:nvPr>
        </p:nvSpPr>
        <p:spPr>
          <a:xfrm>
            <a:off x="838200" y="1690688"/>
            <a:ext cx="10515600" cy="4845704"/>
          </a:xfrm>
        </p:spPr>
        <p:txBody>
          <a:bodyPr>
            <a:normAutofit fontScale="92500"/>
          </a:bodyPr>
          <a:lstStyle/>
          <a:p>
            <a:r>
              <a:rPr lang="en-US" dirty="0">
                <a:latin typeface="Arial" panose="020B0604020202020204" pitchFamily="34" charset="0"/>
                <a:cs typeface="Arial" panose="020B0604020202020204" pitchFamily="34" charset="0"/>
              </a:rPr>
              <a:t>This presentation is provided by the Louisiana Board of Professional Geoscientists for licensure candidates in order to prepare for taking the fundamental and professional examinations as administered by the National Association of State Boards of Geology (ASBOG®). </a:t>
            </a:r>
          </a:p>
          <a:p>
            <a:r>
              <a:rPr lang="en-US" dirty="0">
                <a:latin typeface="Arial" panose="020B0604020202020204" pitchFamily="34" charset="0"/>
                <a:cs typeface="Arial" panose="020B0604020202020204" pitchFamily="34" charset="0"/>
              </a:rPr>
              <a:t>We will discuss the structure of the both tests, the tasks of a geologist, knowledge base examples, topics to study, and study resources. </a:t>
            </a:r>
          </a:p>
          <a:p>
            <a:r>
              <a:rPr lang="en-US" dirty="0">
                <a:latin typeface="Arial" panose="020B0604020202020204" pitchFamily="34" charset="0"/>
                <a:cs typeface="Arial" panose="020B0604020202020204" pitchFamily="34" charset="0"/>
              </a:rPr>
              <a:t>A typical example of a test question (provided by ASBOG®) will be shown. </a:t>
            </a:r>
          </a:p>
          <a:p>
            <a:r>
              <a:rPr lang="en-US" dirty="0">
                <a:latin typeface="Arial" panose="020B0604020202020204" pitchFamily="34" charset="0"/>
                <a:cs typeface="Arial" panose="020B0604020202020204" pitchFamily="34" charset="0"/>
              </a:rPr>
              <a:t>No actual exam questions/answers can be discussed.</a:t>
            </a:r>
          </a:p>
          <a:p>
            <a:r>
              <a:rPr lang="en-US" dirty="0">
                <a:latin typeface="Arial" panose="020B0604020202020204" pitchFamily="34" charset="0"/>
                <a:cs typeface="Arial" panose="020B0604020202020204" pitchFamily="34" charset="0"/>
              </a:rPr>
              <a:t>We may discuss scoring and performance statistics if time permits.</a:t>
            </a:r>
          </a:p>
          <a:p>
            <a:endParaRPr lang="en-US" dirty="0"/>
          </a:p>
        </p:txBody>
      </p:sp>
    </p:spTree>
    <p:extLst>
      <p:ext uri="{BB962C8B-B14F-4D97-AF65-F5344CB8AC3E}">
        <p14:creationId xmlns:p14="http://schemas.microsoft.com/office/powerpoint/2010/main" val="1114499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918C5-3139-9712-FE18-C30B1C3CB0BB}"/>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EXAMPLE EXAM QUESTION</a:t>
            </a:r>
            <a:endParaRPr lang="en-US" dirty="0"/>
          </a:p>
        </p:txBody>
      </p:sp>
      <p:sp>
        <p:nvSpPr>
          <p:cNvPr id="3" name="Text Placeholder 2">
            <a:extLst>
              <a:ext uri="{FF2B5EF4-FFF2-40B4-BE49-F238E27FC236}">
                <a16:creationId xmlns:a16="http://schemas.microsoft.com/office/drawing/2014/main" id="{4FF74A5A-9DF1-7172-8258-30287683965A}"/>
              </a:ext>
            </a:extLst>
          </p:cNvPr>
          <p:cNvSpPr>
            <a:spLocks noGrp="1"/>
          </p:cNvSpPr>
          <p:nvPr>
            <p:ph type="body" idx="1"/>
          </p:nvPr>
        </p:nvSpPr>
        <p:spPr>
          <a:xfrm>
            <a:off x="839788" y="1681163"/>
            <a:ext cx="5157787" cy="520170"/>
          </a:xfrm>
        </p:spPr>
        <p:txBody>
          <a:bodyPr/>
          <a:lstStyle/>
          <a:p>
            <a:r>
              <a:rPr lang="en-US" dirty="0"/>
              <a:t>          </a:t>
            </a:r>
            <a:r>
              <a:rPr lang="en-US" u="sng" dirty="0">
                <a:latin typeface="Arial" panose="020B0604020202020204" pitchFamily="34" charset="0"/>
                <a:cs typeface="Arial" panose="020B0604020202020204" pitchFamily="34" charset="0"/>
              </a:rPr>
              <a:t>STEM AND OPTIONS</a:t>
            </a:r>
          </a:p>
        </p:txBody>
      </p:sp>
      <p:sp>
        <p:nvSpPr>
          <p:cNvPr id="4" name="Content Placeholder 3">
            <a:extLst>
              <a:ext uri="{FF2B5EF4-FFF2-40B4-BE49-F238E27FC236}">
                <a16:creationId xmlns:a16="http://schemas.microsoft.com/office/drawing/2014/main" id="{967564D8-811F-CF33-FB82-E67B9F973B8F}"/>
              </a:ext>
            </a:extLst>
          </p:cNvPr>
          <p:cNvSpPr>
            <a:spLocks noGrp="1"/>
          </p:cNvSpPr>
          <p:nvPr>
            <p:ph sz="half" idx="2"/>
          </p:nvPr>
        </p:nvSpPr>
        <p:spPr/>
        <p:txBody>
          <a:bodyPr>
            <a:normAutofit lnSpcReduction="10000"/>
          </a:bodyPr>
          <a:lstStyle/>
          <a:p>
            <a:pPr marL="0" indent="0">
              <a:buNone/>
            </a:pPr>
            <a:r>
              <a:rPr lang="en-US" b="1" dirty="0">
                <a:latin typeface="Arial" panose="020B0604020202020204" pitchFamily="34" charset="0"/>
                <a:cs typeface="Arial" panose="020B0604020202020204" pitchFamily="34" charset="0"/>
              </a:rPr>
              <a:t>What is the correct order of the ages of the units from the oldest to the youngest on the geologic map in Figure 13?</a:t>
            </a:r>
          </a:p>
          <a:p>
            <a:pPr marL="0" indent="0">
              <a:buNone/>
            </a:pPr>
            <a:r>
              <a:rPr lang="en-US" b="1" dirty="0">
                <a:latin typeface="Arial" panose="020B0604020202020204" pitchFamily="34" charset="0"/>
                <a:cs typeface="Arial" panose="020B0604020202020204" pitchFamily="34" charset="0"/>
              </a:rPr>
              <a:t>A. Aa, </a:t>
            </a:r>
            <a:r>
              <a:rPr lang="en-US" b="1" dirty="0" err="1">
                <a:latin typeface="Arial" panose="020B0604020202020204" pitchFamily="34" charset="0"/>
                <a:cs typeface="Arial" panose="020B0604020202020204" pitchFamily="34" charset="0"/>
              </a:rPr>
              <a:t>Fo</a:t>
            </a:r>
            <a:r>
              <a:rPr lang="en-US" b="1" dirty="0">
                <a:latin typeface="Arial" panose="020B0604020202020204" pitchFamily="34" charset="0"/>
                <a:cs typeface="Arial" panose="020B0604020202020204" pitchFamily="34" charset="0"/>
              </a:rPr>
              <a:t>, Mo, Di, Pm</a:t>
            </a:r>
          </a:p>
          <a:p>
            <a:pPr marL="0" indent="0">
              <a:buNone/>
            </a:pPr>
            <a:r>
              <a:rPr lang="en-US" b="1" dirty="0">
                <a:latin typeface="Arial" panose="020B0604020202020204" pitchFamily="34" charset="0"/>
                <a:cs typeface="Arial" panose="020B0604020202020204" pitchFamily="34" charset="0"/>
              </a:rPr>
              <a:t>B. Di, Mo, </a:t>
            </a:r>
            <a:r>
              <a:rPr lang="en-US" b="1" dirty="0" err="1">
                <a:latin typeface="Arial" panose="020B0604020202020204" pitchFamily="34" charset="0"/>
                <a:cs typeface="Arial" panose="020B0604020202020204" pitchFamily="34" charset="0"/>
              </a:rPr>
              <a:t>Fo</a:t>
            </a:r>
            <a:r>
              <a:rPr lang="en-US" b="1" dirty="0">
                <a:latin typeface="Arial" panose="020B0604020202020204" pitchFamily="34" charset="0"/>
                <a:cs typeface="Arial" panose="020B0604020202020204" pitchFamily="34" charset="0"/>
              </a:rPr>
              <a:t>, Aa, Pm</a:t>
            </a:r>
          </a:p>
          <a:p>
            <a:pPr marL="0" indent="0">
              <a:buNone/>
            </a:pPr>
            <a:r>
              <a:rPr lang="en-US" b="1" dirty="0">
                <a:latin typeface="Arial" panose="020B0604020202020204" pitchFamily="34" charset="0"/>
                <a:cs typeface="Arial" panose="020B0604020202020204" pitchFamily="34" charset="0"/>
              </a:rPr>
              <a:t>C. Pm, Di, Mo, </a:t>
            </a:r>
            <a:r>
              <a:rPr lang="en-US" b="1" dirty="0" err="1">
                <a:latin typeface="Arial" panose="020B0604020202020204" pitchFamily="34" charset="0"/>
                <a:cs typeface="Arial" panose="020B0604020202020204" pitchFamily="34" charset="0"/>
              </a:rPr>
              <a:t>Fo</a:t>
            </a:r>
            <a:r>
              <a:rPr lang="en-US" b="1" dirty="0">
                <a:latin typeface="Arial" panose="020B0604020202020204" pitchFamily="34" charset="0"/>
                <a:cs typeface="Arial" panose="020B0604020202020204" pitchFamily="34" charset="0"/>
              </a:rPr>
              <a:t>, Aa</a:t>
            </a:r>
          </a:p>
          <a:p>
            <a:pPr marL="0" indent="0">
              <a:buNone/>
            </a:pPr>
            <a:r>
              <a:rPr lang="en-US" b="1" dirty="0">
                <a:latin typeface="Arial" panose="020B0604020202020204" pitchFamily="34" charset="0"/>
                <a:cs typeface="Arial" panose="020B0604020202020204" pitchFamily="34" charset="0"/>
              </a:rPr>
              <a:t>D. Aa, </a:t>
            </a:r>
            <a:r>
              <a:rPr lang="en-US" b="1" dirty="0" err="1">
                <a:latin typeface="Arial" panose="020B0604020202020204" pitchFamily="34" charset="0"/>
                <a:cs typeface="Arial" panose="020B0604020202020204" pitchFamily="34" charset="0"/>
              </a:rPr>
              <a:t>Fo</a:t>
            </a:r>
            <a:r>
              <a:rPr lang="en-US" b="1" dirty="0">
                <a:latin typeface="Arial" panose="020B0604020202020204" pitchFamily="34" charset="0"/>
                <a:cs typeface="Arial" panose="020B0604020202020204" pitchFamily="34" charset="0"/>
              </a:rPr>
              <a:t>, Di, Mo, Pm</a:t>
            </a:r>
          </a:p>
        </p:txBody>
      </p:sp>
      <p:sp>
        <p:nvSpPr>
          <p:cNvPr id="5" name="Text Placeholder 4">
            <a:extLst>
              <a:ext uri="{FF2B5EF4-FFF2-40B4-BE49-F238E27FC236}">
                <a16:creationId xmlns:a16="http://schemas.microsoft.com/office/drawing/2014/main" id="{10090E79-9565-273F-C9D3-88C5228A1C4C}"/>
              </a:ext>
            </a:extLst>
          </p:cNvPr>
          <p:cNvSpPr>
            <a:spLocks noGrp="1"/>
          </p:cNvSpPr>
          <p:nvPr>
            <p:ph type="body" sz="quarter" idx="3"/>
          </p:nvPr>
        </p:nvSpPr>
        <p:spPr>
          <a:xfrm>
            <a:off x="6172200" y="1681163"/>
            <a:ext cx="5183188" cy="520170"/>
          </a:xfrm>
        </p:spPr>
        <p:txBody>
          <a:bodyPr/>
          <a:lstStyle/>
          <a:p>
            <a:r>
              <a:rPr lang="en-US" dirty="0"/>
              <a:t>                         </a:t>
            </a:r>
            <a:r>
              <a:rPr lang="en-US" u="sng" dirty="0">
                <a:latin typeface="Arial" panose="020B0604020202020204" pitchFamily="34" charset="0"/>
                <a:cs typeface="Arial" panose="020B0604020202020204" pitchFamily="34" charset="0"/>
              </a:rPr>
              <a:t>FIGURE 13</a:t>
            </a:r>
          </a:p>
        </p:txBody>
      </p:sp>
      <p:pic>
        <p:nvPicPr>
          <p:cNvPr id="10" name="Content Placeholder 9">
            <a:extLst>
              <a:ext uri="{FF2B5EF4-FFF2-40B4-BE49-F238E27FC236}">
                <a16:creationId xmlns:a16="http://schemas.microsoft.com/office/drawing/2014/main" id="{A139BD5A-1634-C52C-4BF9-E135822F76FA}"/>
              </a:ext>
            </a:extLst>
          </p:cNvPr>
          <p:cNvPicPr>
            <a:picLocks noGrp="1" noChangeAspect="1"/>
          </p:cNvPicPr>
          <p:nvPr>
            <p:ph sz="quarter" idx="4"/>
          </p:nvPr>
        </p:nvPicPr>
        <p:blipFill>
          <a:blip r:embed="rId2"/>
          <a:stretch>
            <a:fillRect/>
          </a:stretch>
        </p:blipFill>
        <p:spPr>
          <a:xfrm>
            <a:off x="6536266" y="2505075"/>
            <a:ext cx="4007555" cy="4110214"/>
          </a:xfrm>
        </p:spPr>
      </p:pic>
    </p:spTree>
    <p:extLst>
      <p:ext uri="{BB962C8B-B14F-4D97-AF65-F5344CB8AC3E}">
        <p14:creationId xmlns:p14="http://schemas.microsoft.com/office/powerpoint/2010/main" val="3719220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265E1-9D30-6069-5709-BB17AB2A9281}"/>
              </a:ext>
            </a:extLst>
          </p:cNvPr>
          <p:cNvSpPr>
            <a:spLocks noGrp="1"/>
          </p:cNvSpPr>
          <p:nvPr>
            <p:ph type="title"/>
          </p:nvPr>
        </p:nvSpPr>
        <p:spPr>
          <a:xfrm>
            <a:off x="839788" y="365125"/>
            <a:ext cx="10515600" cy="1757186"/>
          </a:xfrm>
        </p:spPr>
        <p:txBody>
          <a:bodyPr/>
          <a:lstStyle/>
          <a:p>
            <a:pPr algn="ctr"/>
            <a:r>
              <a:rPr lang="en-US" b="1" dirty="0">
                <a:latin typeface="Arial" panose="020B0604020202020204" pitchFamily="34" charset="0"/>
                <a:cs typeface="Arial" panose="020B0604020202020204" pitchFamily="34" charset="0"/>
              </a:rPr>
              <a:t>ASBOG EXAM PASSING RATE</a:t>
            </a:r>
          </a:p>
        </p:txBody>
      </p:sp>
      <p:sp>
        <p:nvSpPr>
          <p:cNvPr id="3" name="Text Placeholder 2">
            <a:extLst>
              <a:ext uri="{FF2B5EF4-FFF2-40B4-BE49-F238E27FC236}">
                <a16:creationId xmlns:a16="http://schemas.microsoft.com/office/drawing/2014/main" id="{773E504E-341D-2C57-00FA-7593E88BD0E4}"/>
              </a:ext>
            </a:extLst>
          </p:cNvPr>
          <p:cNvSpPr>
            <a:spLocks noGrp="1"/>
          </p:cNvSpPr>
          <p:nvPr>
            <p:ph type="body" idx="1"/>
          </p:nvPr>
        </p:nvSpPr>
        <p:spPr>
          <a:xfrm>
            <a:off x="575734" y="1681163"/>
            <a:ext cx="5157787" cy="823912"/>
          </a:xfrm>
        </p:spPr>
        <p:txBody>
          <a:bodyPr/>
          <a:lstStyle/>
          <a:p>
            <a:pPr algn="ctr"/>
            <a:r>
              <a:rPr lang="en-US" u="sng" dirty="0">
                <a:latin typeface="Arial" panose="020B0604020202020204" pitchFamily="34" charset="0"/>
                <a:cs typeface="Arial" panose="020B0604020202020204" pitchFamily="34" charset="0"/>
              </a:rPr>
              <a:t>NATIONAL AVERAGE</a:t>
            </a:r>
          </a:p>
        </p:txBody>
      </p:sp>
      <p:sp>
        <p:nvSpPr>
          <p:cNvPr id="4" name="Content Placeholder 3">
            <a:extLst>
              <a:ext uri="{FF2B5EF4-FFF2-40B4-BE49-F238E27FC236}">
                <a16:creationId xmlns:a16="http://schemas.microsoft.com/office/drawing/2014/main" id="{33295FC4-B160-0202-8B22-A9079D13BE30}"/>
              </a:ext>
            </a:extLst>
          </p:cNvPr>
          <p:cNvSpPr>
            <a:spLocks noGrp="1"/>
          </p:cNvSpPr>
          <p:nvPr>
            <p:ph sz="half" idx="2"/>
          </p:nvPr>
        </p:nvSpPr>
        <p:spPr>
          <a:xfrm>
            <a:off x="575734" y="2822221"/>
            <a:ext cx="5421842" cy="3367441"/>
          </a:xfrm>
        </p:spPr>
        <p:txBody>
          <a:bodyPr/>
          <a:lstStyle/>
          <a:p>
            <a:r>
              <a:rPr lang="en-US" b="1" dirty="0">
                <a:latin typeface="Arial" panose="020B0604020202020204" pitchFamily="34" charset="0"/>
                <a:cs typeface="Arial" panose="020B0604020202020204" pitchFamily="34" charset="0"/>
              </a:rPr>
              <a:t>Fundamentals Exam  65.7%</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Practice Exam            80.3%</a:t>
            </a:r>
          </a:p>
        </p:txBody>
      </p:sp>
      <p:sp>
        <p:nvSpPr>
          <p:cNvPr id="5" name="Text Placeholder 4">
            <a:extLst>
              <a:ext uri="{FF2B5EF4-FFF2-40B4-BE49-F238E27FC236}">
                <a16:creationId xmlns:a16="http://schemas.microsoft.com/office/drawing/2014/main" id="{E631B1F4-1AD4-6D1B-2223-5DF3E90739EF}"/>
              </a:ext>
            </a:extLst>
          </p:cNvPr>
          <p:cNvSpPr>
            <a:spLocks noGrp="1"/>
          </p:cNvSpPr>
          <p:nvPr>
            <p:ph type="body" sz="quarter" idx="3"/>
          </p:nvPr>
        </p:nvSpPr>
        <p:spPr>
          <a:xfrm>
            <a:off x="5933546" y="1681163"/>
            <a:ext cx="5773032" cy="823912"/>
          </a:xfrm>
        </p:spPr>
        <p:txBody>
          <a:bodyPr/>
          <a:lstStyle/>
          <a:p>
            <a:pPr algn="ctr"/>
            <a:r>
              <a:rPr lang="en-US" u="sng" dirty="0">
                <a:latin typeface="Arial" panose="020B0604020202020204" pitchFamily="34" charset="0"/>
                <a:cs typeface="Arial" panose="020B0604020202020204" pitchFamily="34" charset="0"/>
              </a:rPr>
              <a:t>LOUISIANA AVERAGE (MARCH 2023)</a:t>
            </a:r>
          </a:p>
        </p:txBody>
      </p:sp>
      <p:sp>
        <p:nvSpPr>
          <p:cNvPr id="6" name="Content Placeholder 5">
            <a:extLst>
              <a:ext uri="{FF2B5EF4-FFF2-40B4-BE49-F238E27FC236}">
                <a16:creationId xmlns:a16="http://schemas.microsoft.com/office/drawing/2014/main" id="{D82E61F8-C081-6721-375D-F58854D41B58}"/>
              </a:ext>
            </a:extLst>
          </p:cNvPr>
          <p:cNvSpPr>
            <a:spLocks noGrp="1"/>
          </p:cNvSpPr>
          <p:nvPr>
            <p:ph sz="quarter" idx="4"/>
          </p:nvPr>
        </p:nvSpPr>
        <p:spPr>
          <a:xfrm>
            <a:off x="5997575" y="2822221"/>
            <a:ext cx="5357813" cy="1530705"/>
          </a:xfrm>
        </p:spPr>
        <p:txBody>
          <a:bodyPr/>
          <a:lstStyle/>
          <a:p>
            <a:r>
              <a:rPr lang="en-US" b="1" dirty="0">
                <a:latin typeface="Arial" panose="020B0604020202020204" pitchFamily="34" charset="0"/>
                <a:cs typeface="Arial" panose="020B0604020202020204" pitchFamily="34" charset="0"/>
              </a:rPr>
              <a:t>Fundamentals Exam  83.3%</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Practice Exam             100%</a:t>
            </a:r>
          </a:p>
          <a:p>
            <a:endParaRPr lang="en-US" b="1" dirty="0">
              <a:latin typeface="Arial" panose="020B0604020202020204" pitchFamily="34" charset="0"/>
              <a:cs typeface="Arial" panose="020B0604020202020204" pitchFamily="34" charset="0"/>
            </a:endParaRPr>
          </a:p>
          <a:p>
            <a:endParaRPr lang="en-US" dirty="0"/>
          </a:p>
        </p:txBody>
      </p:sp>
      <p:sp>
        <p:nvSpPr>
          <p:cNvPr id="7" name="Text Placeholder 4">
            <a:extLst>
              <a:ext uri="{FF2B5EF4-FFF2-40B4-BE49-F238E27FC236}">
                <a16:creationId xmlns:a16="http://schemas.microsoft.com/office/drawing/2014/main" id="{973164D5-C6C6-FEF1-9AB2-420EADEC1CF1}"/>
              </a:ext>
            </a:extLst>
          </p:cNvPr>
          <p:cNvSpPr txBox="1">
            <a:spLocks/>
          </p:cNvSpPr>
          <p:nvPr/>
        </p:nvSpPr>
        <p:spPr>
          <a:xfrm>
            <a:off x="5843234" y="4459111"/>
            <a:ext cx="5773032" cy="204769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u="sng" dirty="0">
                <a:latin typeface="Arial" panose="020B0604020202020204" pitchFamily="34" charset="0"/>
                <a:cs typeface="Arial" panose="020B0604020202020204" pitchFamily="34" charset="0"/>
              </a:rPr>
              <a:t>TEXAS AVERAGE (MARCH 2023)</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Fundamentals Exam    61%</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 Practice Exam              78%</a:t>
            </a:r>
          </a:p>
        </p:txBody>
      </p:sp>
    </p:spTree>
    <p:extLst>
      <p:ext uri="{BB962C8B-B14F-4D97-AF65-F5344CB8AC3E}">
        <p14:creationId xmlns:p14="http://schemas.microsoft.com/office/powerpoint/2010/main" val="3956516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E094-E8F5-5C31-5CD9-FB5EE28B1F28}"/>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STUDY RESOURCES AND SUGGESTIONS</a:t>
            </a:r>
          </a:p>
        </p:txBody>
      </p:sp>
      <p:sp>
        <p:nvSpPr>
          <p:cNvPr id="3" name="Content Placeholder 2">
            <a:extLst>
              <a:ext uri="{FF2B5EF4-FFF2-40B4-BE49-F238E27FC236}">
                <a16:creationId xmlns:a16="http://schemas.microsoft.com/office/drawing/2014/main" id="{FF1BBFBD-E3DF-E181-8EFB-02D47D629F02}"/>
              </a:ext>
            </a:extLst>
          </p:cNvPr>
          <p:cNvSpPr>
            <a:spLocks noGrp="1"/>
          </p:cNvSpPr>
          <p:nvPr>
            <p:ph idx="1"/>
          </p:nvPr>
        </p:nvSpPr>
        <p:spPr>
          <a:xfrm>
            <a:off x="564776" y="1690688"/>
            <a:ext cx="11147612" cy="4802187"/>
          </a:xfrm>
        </p:spPr>
        <p:txBody>
          <a:bodyPr>
            <a:normAutofit fontScale="92500" lnSpcReduction="10000"/>
          </a:bodyPr>
          <a:lstStyle/>
          <a:p>
            <a:r>
              <a:rPr lang="en-US" dirty="0">
                <a:latin typeface="Arial" panose="020B0604020202020204" pitchFamily="34" charset="0"/>
                <a:cs typeface="Arial" panose="020B0604020202020204" pitchFamily="34" charset="0"/>
              </a:rPr>
              <a:t>ASBOG  Candidate Study Material:  </a:t>
            </a:r>
            <a:r>
              <a:rPr lang="en-US" dirty="0">
                <a:latin typeface="Arial" panose="020B0604020202020204" pitchFamily="34" charset="0"/>
                <a:cs typeface="Arial" panose="020B0604020202020204" pitchFamily="34" charset="0"/>
                <a:hlinkClick r:id="rId2"/>
              </a:rPr>
              <a:t>https://www.asbog.org/candidates/candidates.html</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Most of this video is taken from the Candidate Handbook 2023. Read It!</a:t>
            </a:r>
          </a:p>
          <a:p>
            <a:r>
              <a:rPr lang="en-US" dirty="0">
                <a:latin typeface="Arial" panose="020B0604020202020204" pitchFamily="34" charset="0"/>
                <a:cs typeface="Arial" panose="020B0604020202020204" pitchFamily="34" charset="0"/>
              </a:rPr>
              <a:t>Any or all of the resources (I-X) listed in the ASBOG Handbook</a:t>
            </a:r>
          </a:p>
          <a:p>
            <a:r>
              <a:rPr lang="en-US" dirty="0">
                <a:latin typeface="Arial" panose="020B0604020202020204" pitchFamily="34" charset="0"/>
                <a:cs typeface="Arial" panose="020B0604020202020204" pitchFamily="34" charset="0"/>
              </a:rPr>
              <a:t>Review all of your Geology textbooks</a:t>
            </a:r>
          </a:p>
          <a:p>
            <a:r>
              <a:rPr lang="en-US" b="1" u="sng" dirty="0">
                <a:latin typeface="Arial" panose="020B0604020202020204" pitchFamily="34" charset="0"/>
                <a:cs typeface="Arial" panose="020B0604020202020204" pitchFamily="34" charset="0"/>
              </a:rPr>
              <a:t>Form a Study Group</a:t>
            </a:r>
          </a:p>
          <a:p>
            <a:r>
              <a:rPr lang="en-US" dirty="0">
                <a:latin typeface="Arial" panose="020B0604020202020204" pitchFamily="34" charset="0"/>
                <a:cs typeface="Arial" panose="020B0604020202020204" pitchFamily="34" charset="0"/>
              </a:rPr>
              <a:t>Begin your study and preparation well in advance of taking the exams</a:t>
            </a:r>
          </a:p>
          <a:p>
            <a:r>
              <a:rPr lang="en-US" dirty="0">
                <a:latin typeface="Arial" panose="020B0604020202020204" pitchFamily="34" charset="0"/>
                <a:cs typeface="Arial" panose="020B0604020202020204" pitchFamily="34" charset="0"/>
              </a:rPr>
              <a:t>Get a good night’s rest before the exam</a:t>
            </a:r>
          </a:p>
          <a:p>
            <a:r>
              <a:rPr lang="en-US" dirty="0">
                <a:latin typeface="Arial" panose="020B0604020202020204" pitchFamily="34" charset="0"/>
                <a:cs typeface="Arial" panose="020B0604020202020204" pitchFamily="34" charset="0"/>
              </a:rPr>
              <a:t>Arrive early at the testing center</a:t>
            </a:r>
            <a:endParaRPr lang="en-US" dirty="0">
              <a:solidFill>
                <a:srgbClr val="FF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positive mental attitude really helps. Average historical passing rate for Louisiana FG exam is about 80%</a:t>
            </a:r>
          </a:p>
          <a:p>
            <a:endParaRPr lang="en-US" dirty="0">
              <a:solidFill>
                <a:srgbClr val="FF0000"/>
              </a:solidFill>
              <a:latin typeface="Arial" panose="020B0604020202020204" pitchFamily="34" charset="0"/>
              <a:cs typeface="Arial" panose="020B0604020202020204" pitchFamily="34" charset="0"/>
            </a:endParaRPr>
          </a:p>
          <a:p>
            <a:pPr marL="0" indent="0">
              <a:buNone/>
            </a:pPr>
            <a:endParaRPr lang="en-US" b="1" dirty="0">
              <a:solidFill>
                <a:srgbClr val="FF0000"/>
              </a:solidFill>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3229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C4CF9-DFEF-878B-9C66-20D429353BA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533BB08-36AA-B730-6EB8-23830B04A6B3}"/>
              </a:ext>
            </a:extLst>
          </p:cNvPr>
          <p:cNvSpPr>
            <a:spLocks noGrp="1"/>
          </p:cNvSpPr>
          <p:nvPr>
            <p:ph idx="1"/>
          </p:nvPr>
        </p:nvSpPr>
        <p:spPr/>
        <p:txBody>
          <a:bodyPr/>
          <a:lstStyle/>
          <a:p>
            <a:endParaRPr lang="en-US" dirty="0"/>
          </a:p>
        </p:txBody>
      </p:sp>
      <p:graphicFrame>
        <p:nvGraphicFramePr>
          <p:cNvPr id="4" name="Object 3">
            <a:extLst>
              <a:ext uri="{FF2B5EF4-FFF2-40B4-BE49-F238E27FC236}">
                <a16:creationId xmlns:a16="http://schemas.microsoft.com/office/drawing/2014/main" id="{53D42676-4D53-2291-92C8-B8CF025B3378}"/>
              </a:ext>
            </a:extLst>
          </p:cNvPr>
          <p:cNvGraphicFramePr>
            <a:graphicFrameLocks noChangeAspect="1"/>
          </p:cNvGraphicFramePr>
          <p:nvPr>
            <p:extLst>
              <p:ext uri="{D42A27DB-BD31-4B8C-83A1-F6EECF244321}">
                <p14:modId xmlns:p14="http://schemas.microsoft.com/office/powerpoint/2010/main" val="213778397"/>
              </p:ext>
            </p:extLst>
          </p:nvPr>
        </p:nvGraphicFramePr>
        <p:xfrm>
          <a:off x="4159955" y="132587"/>
          <a:ext cx="3872089" cy="6725413"/>
        </p:xfrm>
        <a:graphic>
          <a:graphicData uri="http://schemas.openxmlformats.org/presentationml/2006/ole">
            <mc:AlternateContent xmlns:mc="http://schemas.openxmlformats.org/markup-compatibility/2006">
              <mc:Choice xmlns:v="urn:schemas-microsoft-com:vml" Requires="v">
                <p:oleObj name="Acrobat Document" r:id="rId2" imgW="8334053" imgH="14477910" progId="Acrobat.Document.DC">
                  <p:embed/>
                </p:oleObj>
              </mc:Choice>
              <mc:Fallback>
                <p:oleObj name="Acrobat Document" r:id="rId2" imgW="8334053" imgH="14477910" progId="Acrobat.Document.DC">
                  <p:embed/>
                  <p:pic>
                    <p:nvPicPr>
                      <p:cNvPr id="0" name=""/>
                      <p:cNvPicPr/>
                      <p:nvPr/>
                    </p:nvPicPr>
                    <p:blipFill>
                      <a:blip r:embed="rId3"/>
                      <a:stretch>
                        <a:fillRect/>
                      </a:stretch>
                    </p:blipFill>
                    <p:spPr>
                      <a:xfrm>
                        <a:off x="4159955" y="132587"/>
                        <a:ext cx="3872089" cy="6725413"/>
                      </a:xfrm>
                      <a:prstGeom prst="rect">
                        <a:avLst/>
                      </a:prstGeom>
                    </p:spPr>
                  </p:pic>
                </p:oleObj>
              </mc:Fallback>
            </mc:AlternateContent>
          </a:graphicData>
        </a:graphic>
      </p:graphicFrame>
    </p:spTree>
    <p:extLst>
      <p:ext uri="{BB962C8B-B14F-4D97-AF65-F5344CB8AC3E}">
        <p14:creationId xmlns:p14="http://schemas.microsoft.com/office/powerpoint/2010/main" val="2130981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4F5D-0DEE-B986-097C-B6581A14423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QUESTIONS/ASSISTANCE</a:t>
            </a:r>
          </a:p>
        </p:txBody>
      </p:sp>
      <p:sp>
        <p:nvSpPr>
          <p:cNvPr id="3" name="Content Placeholder 2">
            <a:extLst>
              <a:ext uri="{FF2B5EF4-FFF2-40B4-BE49-F238E27FC236}">
                <a16:creationId xmlns:a16="http://schemas.microsoft.com/office/drawing/2014/main" id="{F8FE26BE-A7B5-AF2D-9C41-6684FD4D3613}"/>
              </a:ext>
            </a:extLst>
          </p:cNvPr>
          <p:cNvSpPr>
            <a:spLocks noGrp="1"/>
          </p:cNvSpPr>
          <p:nvPr>
            <p:ph idx="1"/>
          </p:nvPr>
        </p:nvSpPr>
        <p:spPr/>
        <p:txBody>
          <a:bodyPr>
            <a:normAutofit fontScale="92500" lnSpcReduction="10000"/>
          </a:bodyPr>
          <a:lstStyle/>
          <a:p>
            <a:pPr marL="0" indent="0" algn="ctr">
              <a:buNone/>
            </a:pPr>
            <a:r>
              <a:rPr lang="en-US" b="1" dirty="0">
                <a:latin typeface="Arial" panose="020B0604020202020204" pitchFamily="34" charset="0"/>
                <a:cs typeface="Arial" panose="020B0604020202020204" pitchFamily="34" charset="0"/>
              </a:rPr>
              <a:t>IF YOU HAVE QUESTIONS OR REQUIRE ASSISTANCE WITH THE APPLICATION PROCESS FOR LICENSURE AS A PROFESSIONAL GEOSCIENTIST IN LOUISIANA PLEASE CONTACT:</a:t>
            </a:r>
          </a:p>
          <a:p>
            <a:pPr marL="0" indent="0" algn="ctr">
              <a:buNone/>
            </a:pPr>
            <a:endParaRPr lang="en-US" b="1" dirty="0">
              <a:solidFill>
                <a:srgbClr val="FF0000"/>
              </a:solidFill>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LOUSIANA BOARD OF PROFESSIONAL GEOSCIENTISTS</a:t>
            </a:r>
          </a:p>
          <a:p>
            <a:pPr marL="0" indent="0" algn="ctr">
              <a:buNone/>
            </a:pPr>
            <a:r>
              <a:rPr lang="en-US" b="1" dirty="0">
                <a:latin typeface="Arial" panose="020B0604020202020204" pitchFamily="34" charset="0"/>
                <a:cs typeface="Arial" panose="020B0604020202020204" pitchFamily="34" charset="0"/>
              </a:rPr>
              <a:t>BRENDA MACON – EXECUTIVE SECRETARY</a:t>
            </a:r>
          </a:p>
          <a:p>
            <a:pPr marL="0" indent="0" algn="ctr">
              <a:buNone/>
            </a:pPr>
            <a:r>
              <a:rPr lang="en-US" b="1" dirty="0">
                <a:latin typeface="Arial" panose="020B0604020202020204" pitchFamily="34" charset="0"/>
                <a:cs typeface="Arial" panose="020B0604020202020204" pitchFamily="34" charset="0"/>
              </a:rPr>
              <a:t>9643 BROOKLINE AVENUE, SUITE 101</a:t>
            </a:r>
          </a:p>
          <a:p>
            <a:pPr marL="0" indent="0" algn="ctr">
              <a:buNone/>
            </a:pPr>
            <a:r>
              <a:rPr lang="en-US" b="1" dirty="0">
                <a:latin typeface="Arial" panose="020B0604020202020204" pitchFamily="34" charset="0"/>
                <a:cs typeface="Arial" panose="020B0604020202020204" pitchFamily="34" charset="0"/>
              </a:rPr>
              <a:t>BATON ROUGE, LOUISIANA 70809</a:t>
            </a:r>
          </a:p>
          <a:p>
            <a:pPr marL="0" indent="0" algn="ctr">
              <a:buNone/>
            </a:pPr>
            <a:r>
              <a:rPr lang="en-US" b="1" dirty="0">
                <a:latin typeface="Arial" panose="020B0604020202020204" pitchFamily="34" charset="0"/>
                <a:cs typeface="Arial" panose="020B0604020202020204" pitchFamily="34" charset="0"/>
              </a:rPr>
              <a:t>TELEPHONE: 225-505-3766</a:t>
            </a:r>
          </a:p>
          <a:p>
            <a:pPr marL="0" indent="0" algn="ctr">
              <a:buNone/>
            </a:pPr>
            <a:r>
              <a:rPr lang="en-US" b="1" dirty="0">
                <a:latin typeface="Arial" panose="020B0604020202020204" pitchFamily="34" charset="0"/>
                <a:cs typeface="Arial" panose="020B0604020202020204" pitchFamily="34" charset="0"/>
              </a:rPr>
              <a:t>EMAIL: apply@LBOPG.org</a:t>
            </a:r>
          </a:p>
        </p:txBody>
      </p:sp>
      <p:pic>
        <p:nvPicPr>
          <p:cNvPr id="5" name="Picture 4">
            <a:extLst>
              <a:ext uri="{FF2B5EF4-FFF2-40B4-BE49-F238E27FC236}">
                <a16:creationId xmlns:a16="http://schemas.microsoft.com/office/drawing/2014/main" id="{732EB219-CA08-ABB1-9844-877DE03EA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316" y="4624211"/>
            <a:ext cx="1485900" cy="1447800"/>
          </a:xfrm>
          <a:prstGeom prst="rect">
            <a:avLst/>
          </a:prstGeom>
        </p:spPr>
      </p:pic>
    </p:spTree>
    <p:extLst>
      <p:ext uri="{BB962C8B-B14F-4D97-AF65-F5344CB8AC3E}">
        <p14:creationId xmlns:p14="http://schemas.microsoft.com/office/powerpoint/2010/main" val="1798070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68654-44A2-D842-022A-22EE2343D319}"/>
              </a:ext>
            </a:extLst>
          </p:cNvPr>
          <p:cNvSpPr>
            <a:spLocks noGrp="1"/>
          </p:cNvSpPr>
          <p:nvPr>
            <p:ph type="title"/>
          </p:nvPr>
        </p:nvSpPr>
        <p:spPr>
          <a:xfrm>
            <a:off x="838200" y="365125"/>
            <a:ext cx="10515600" cy="2671586"/>
          </a:xfrm>
        </p:spPr>
        <p:txBody>
          <a:bodyPr>
            <a:normAutofit/>
          </a:bodyPr>
          <a:lstStyle/>
          <a:p>
            <a:pPr algn="ctr"/>
            <a:br>
              <a:rPr lang="en-US" b="1" dirty="0">
                <a:solidFill>
                  <a:srgbClr val="FF0000"/>
                </a:solidFill>
                <a:latin typeface="Arial" panose="020B0604020202020204" pitchFamily="34" charset="0"/>
                <a:cs typeface="Arial" panose="020B0604020202020204" pitchFamily="34" charset="0"/>
              </a:rPr>
            </a:br>
            <a:br>
              <a:rPr lang="en-US" b="1" dirty="0">
                <a:solidFill>
                  <a:srgbClr val="FF0000"/>
                </a:solidFill>
                <a:latin typeface="Arial" panose="020B0604020202020204" pitchFamily="34" charset="0"/>
                <a:cs typeface="Arial" panose="020B0604020202020204" pitchFamily="34" charset="0"/>
              </a:rPr>
            </a:br>
            <a:br>
              <a:rPr lang="en-US" b="1" dirty="0">
                <a:solidFill>
                  <a:srgbClr val="FF000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QUESTIONS / DISCUSSION</a:t>
            </a:r>
          </a:p>
        </p:txBody>
      </p:sp>
    </p:spTree>
    <p:extLst>
      <p:ext uri="{BB962C8B-B14F-4D97-AF65-F5344CB8AC3E}">
        <p14:creationId xmlns:p14="http://schemas.microsoft.com/office/powerpoint/2010/main" val="312288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10F5-7D35-C63F-456D-C9C5102E65A1}"/>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ASBOG EXAM COMPUTER BASED TESTING</a:t>
            </a:r>
          </a:p>
        </p:txBody>
      </p:sp>
      <p:sp>
        <p:nvSpPr>
          <p:cNvPr id="3" name="Content Placeholder 2">
            <a:extLst>
              <a:ext uri="{FF2B5EF4-FFF2-40B4-BE49-F238E27FC236}">
                <a16:creationId xmlns:a16="http://schemas.microsoft.com/office/drawing/2014/main" id="{5B415B1D-2280-F6A5-0F13-C7B34B83AE5F}"/>
              </a:ext>
            </a:extLst>
          </p:cNvPr>
          <p:cNvSpPr>
            <a:spLocks noGrp="1"/>
          </p:cNvSpPr>
          <p:nvPr>
            <p:ph idx="1"/>
          </p:nvPr>
        </p:nvSpPr>
        <p:spPr>
          <a:xfrm>
            <a:off x="838199" y="1825625"/>
            <a:ext cx="10626969" cy="4351338"/>
          </a:xfrm>
        </p:spPr>
        <p:txBody>
          <a:bodyPr/>
          <a:lstStyle/>
          <a:p>
            <a:r>
              <a:rPr lang="en-US" dirty="0">
                <a:latin typeface="Arial" panose="020B0604020202020204" pitchFamily="34" charset="0"/>
                <a:cs typeface="Arial" panose="020B0604020202020204" pitchFamily="34" charset="0"/>
              </a:rPr>
              <a:t>Beginning with the Spring 2023 examination administration, all ASBOG® examinations will be administered by an Examination Administrator contracted to ASBOG® using computer-based testing (CBT) facilities.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the LBOPG has approved and pre-registered a candidate to sit for an exam, the candidate will receive an email from </a:t>
            </a:r>
            <a:r>
              <a:rPr lang="en-US" dirty="0">
                <a:solidFill>
                  <a:srgbClr val="0070C0"/>
                </a:solidFill>
                <a:latin typeface="Arial" panose="020B0604020202020204" pitchFamily="34" charset="0"/>
                <a:cs typeface="Arial" panose="020B0604020202020204" pitchFamily="34" charset="0"/>
              </a:rPr>
              <a:t>registrations@isoqualitytesting.com </a:t>
            </a:r>
            <a:r>
              <a:rPr lang="en-US" dirty="0">
                <a:latin typeface="Arial" panose="020B0604020202020204" pitchFamily="34" charset="0"/>
                <a:cs typeface="Arial" panose="020B0604020202020204" pitchFamily="34" charset="0"/>
              </a:rPr>
              <a:t>that will contain instructions for how to register, pay and schedule their exam.</a:t>
            </a:r>
          </a:p>
        </p:txBody>
      </p:sp>
    </p:spTree>
    <p:extLst>
      <p:ext uri="{BB962C8B-B14F-4D97-AF65-F5344CB8AC3E}">
        <p14:creationId xmlns:p14="http://schemas.microsoft.com/office/powerpoint/2010/main" val="2353487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10F5-7D35-C63F-456D-C9C5102E65A1}"/>
              </a:ext>
            </a:extLst>
          </p:cNvPr>
          <p:cNvSpPr>
            <a:spLocks noGrp="1"/>
          </p:cNvSpPr>
          <p:nvPr>
            <p:ph type="title"/>
          </p:nvPr>
        </p:nvSpPr>
        <p:spPr>
          <a:xfrm>
            <a:off x="838200" y="365126"/>
            <a:ext cx="10515600" cy="1013508"/>
          </a:xfrm>
        </p:spPr>
        <p:txBody>
          <a:bodyPr>
            <a:normAutofit fontScale="90000"/>
          </a:bodyPr>
          <a:lstStyle/>
          <a:p>
            <a:pPr algn="ct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Application Procedures / Filing Deadlines</a:t>
            </a:r>
            <a:br>
              <a:rPr lang="en-US" dirty="0"/>
            </a:br>
            <a:endParaRPr lang="en-US" dirty="0"/>
          </a:p>
        </p:txBody>
      </p:sp>
      <p:sp>
        <p:nvSpPr>
          <p:cNvPr id="3" name="Content Placeholder 2">
            <a:extLst>
              <a:ext uri="{FF2B5EF4-FFF2-40B4-BE49-F238E27FC236}">
                <a16:creationId xmlns:a16="http://schemas.microsoft.com/office/drawing/2014/main" id="{5B415B1D-2280-F6A5-0F13-C7B34B83AE5F}"/>
              </a:ext>
            </a:extLst>
          </p:cNvPr>
          <p:cNvSpPr>
            <a:spLocks noGrp="1"/>
          </p:cNvSpPr>
          <p:nvPr>
            <p:ph idx="1"/>
          </p:nvPr>
        </p:nvSpPr>
        <p:spPr>
          <a:xfrm>
            <a:off x="838200" y="1378634"/>
            <a:ext cx="10515600" cy="4798329"/>
          </a:xfrm>
        </p:spPr>
        <p:txBody>
          <a:bodyPr>
            <a:normAutofit lnSpcReduction="10000"/>
          </a:bodyPr>
          <a:lstStyle/>
          <a:p>
            <a:r>
              <a:rPr lang="en-US" dirty="0">
                <a:latin typeface="Arial" panose="020B0604020202020204" pitchFamily="34" charset="0"/>
                <a:cs typeface="Arial" panose="020B0604020202020204" pitchFamily="34" charset="0"/>
              </a:rPr>
              <a:t>Application forms and instructional information for the examination are available from the LBOPG. </a:t>
            </a:r>
          </a:p>
          <a:p>
            <a:r>
              <a:rPr lang="en-US" dirty="0">
                <a:latin typeface="Arial" panose="020B0604020202020204" pitchFamily="34" charset="0"/>
                <a:cs typeface="Arial" panose="020B0604020202020204" pitchFamily="34" charset="0"/>
              </a:rPr>
              <a:t>You should be aware that examination requirements, filing deadlines, and fees vary from State to State. </a:t>
            </a:r>
          </a:p>
          <a:p>
            <a:r>
              <a:rPr lang="en-US" dirty="0">
                <a:latin typeface="Arial" panose="020B0604020202020204" pitchFamily="34" charset="0"/>
                <a:cs typeface="Arial" panose="020B0604020202020204" pitchFamily="34" charset="0"/>
              </a:rPr>
              <a:t>You are responsible for contacting the LBOPG Examination Administrator for this information. </a:t>
            </a:r>
          </a:p>
          <a:p>
            <a:r>
              <a:rPr lang="en-US" dirty="0">
                <a:latin typeface="Arial" panose="020B0604020202020204" pitchFamily="34" charset="0"/>
                <a:cs typeface="Arial" panose="020B0604020202020204" pitchFamily="34" charset="0"/>
              </a:rPr>
              <a:t>You should allow sufficient time to complete the application process and assemble required data, such as transcripts and letters of recommendation. </a:t>
            </a:r>
          </a:p>
          <a:p>
            <a:r>
              <a:rPr lang="en-US" dirty="0">
                <a:latin typeface="Arial" panose="020B0604020202020204" pitchFamily="34" charset="0"/>
                <a:cs typeface="Arial" panose="020B0604020202020204" pitchFamily="34" charset="0"/>
              </a:rPr>
              <a:t>The LBOPG Examination Administrator will notify you regarding your approval status (i.e., accept/reject).</a:t>
            </a:r>
          </a:p>
        </p:txBody>
      </p:sp>
    </p:spTree>
    <p:extLst>
      <p:ext uri="{BB962C8B-B14F-4D97-AF65-F5344CB8AC3E}">
        <p14:creationId xmlns:p14="http://schemas.microsoft.com/office/powerpoint/2010/main" val="2460259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4F5D-0DEE-B986-097C-B6581A14423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How To Register For The Exam</a:t>
            </a:r>
          </a:p>
        </p:txBody>
      </p:sp>
      <p:sp>
        <p:nvSpPr>
          <p:cNvPr id="3" name="Content Placeholder 2">
            <a:extLst>
              <a:ext uri="{FF2B5EF4-FFF2-40B4-BE49-F238E27FC236}">
                <a16:creationId xmlns:a16="http://schemas.microsoft.com/office/drawing/2014/main" id="{F8FE26BE-A7B5-AF2D-9C41-6684FD4D3613}"/>
              </a:ext>
            </a:extLst>
          </p:cNvPr>
          <p:cNvSpPr>
            <a:spLocks noGrp="1"/>
          </p:cNvSpPr>
          <p:nvPr>
            <p:ph idx="1"/>
          </p:nvPr>
        </p:nvSpPr>
        <p:spPr>
          <a:xfrm>
            <a:off x="838200" y="1690688"/>
            <a:ext cx="10515600" cy="4351338"/>
          </a:xfrm>
        </p:spPr>
        <p:txBody>
          <a:bodyPr>
            <a:normAutofit fontScale="92500"/>
          </a:bodyPr>
          <a:lstStyle/>
          <a:p>
            <a:pPr marL="0" indent="0">
              <a:buNone/>
            </a:pPr>
            <a:r>
              <a:rPr lang="en-US" b="1" dirty="0">
                <a:latin typeface="Arial" panose="020B0604020202020204" pitchFamily="34" charset="0"/>
                <a:cs typeface="Arial" panose="020B0604020202020204" pitchFamily="34" charset="0"/>
              </a:rPr>
              <a:t>STEP 1 </a:t>
            </a:r>
            <a:r>
              <a:rPr lang="en-US" dirty="0">
                <a:latin typeface="Arial" panose="020B0604020202020204" pitchFamily="34" charset="0"/>
                <a:cs typeface="Arial" panose="020B0604020202020204" pitchFamily="34" charset="0"/>
              </a:rPr>
              <a:t>- Once the State Member Board has approved and pre-registered a candidate to sit for an exam, the candidate will receive an email from </a:t>
            </a:r>
            <a:r>
              <a:rPr lang="en-US" dirty="0">
                <a:solidFill>
                  <a:srgbClr val="0070C0"/>
                </a:solidFill>
                <a:latin typeface="Arial" panose="020B0604020202020204" pitchFamily="34" charset="0"/>
                <a:cs typeface="Arial" panose="020B0604020202020204" pitchFamily="34" charset="0"/>
              </a:rPr>
              <a:t>registrations@ isoqualitytesting.com </a:t>
            </a:r>
            <a:r>
              <a:rPr lang="en-US" dirty="0">
                <a:latin typeface="Arial" panose="020B0604020202020204" pitchFamily="34" charset="0"/>
                <a:cs typeface="Arial" panose="020B0604020202020204" pitchFamily="34" charset="0"/>
              </a:rPr>
              <a:t>that will contain instruction for how to register, pay and schedule their exam.</a:t>
            </a:r>
          </a:p>
          <a:p>
            <a:pPr marL="0" indent="0">
              <a:buNone/>
            </a:pPr>
            <a:r>
              <a:rPr lang="en-US" b="1" dirty="0">
                <a:latin typeface="Arial" panose="020B0604020202020204" pitchFamily="34" charset="0"/>
                <a:cs typeface="Arial" panose="020B0604020202020204" pitchFamily="34" charset="0"/>
              </a:rPr>
              <a:t>STEP 2 </a:t>
            </a:r>
            <a:r>
              <a:rPr lang="en-US" dirty="0">
                <a:latin typeface="Arial" panose="020B0604020202020204" pitchFamily="34" charset="0"/>
                <a:cs typeface="Arial" panose="020B0604020202020204" pitchFamily="34" charset="0"/>
              </a:rPr>
              <a:t>- Once a candidate has received the email, the candidate will be directed to the IQT website, </a:t>
            </a:r>
            <a:r>
              <a:rPr lang="en-US" dirty="0">
                <a:solidFill>
                  <a:srgbClr val="0070C0"/>
                </a:solidFill>
                <a:latin typeface="Arial" panose="020B0604020202020204" pitchFamily="34" charset="0"/>
                <a:cs typeface="Arial" panose="020B0604020202020204" pitchFamily="34" charset="0"/>
              </a:rPr>
              <a:t>www.iqttesting.com</a:t>
            </a:r>
            <a:r>
              <a:rPr lang="en-US" dirty="0">
                <a:latin typeface="Arial" panose="020B0604020202020204" pitchFamily="34" charset="0"/>
                <a:cs typeface="Arial" panose="020B0604020202020204" pitchFamily="34" charset="0"/>
              </a:rPr>
              <a:t>, to complete their registration and schedule to take the examination(s).</a:t>
            </a:r>
          </a:p>
          <a:p>
            <a:pPr marL="0" indent="0">
              <a:buNone/>
            </a:pPr>
            <a:r>
              <a:rPr lang="en-US" b="1" dirty="0">
                <a:latin typeface="Arial" panose="020B0604020202020204" pitchFamily="34" charset="0"/>
                <a:cs typeface="Arial" panose="020B0604020202020204" pitchFamily="34" charset="0"/>
              </a:rPr>
              <a:t>STEP 3 </a:t>
            </a:r>
            <a:r>
              <a:rPr lang="en-US" dirty="0">
                <a:latin typeface="Arial" panose="020B0604020202020204" pitchFamily="34" charset="0"/>
                <a:cs typeface="Arial" panose="020B0604020202020204" pitchFamily="34" charset="0"/>
              </a:rPr>
              <a:t>- Candidates will then be directed to the Login screen. It is important to note that a candidate will not be able to log in unless they have been pre-registered for an exam with the LBOPG.</a:t>
            </a:r>
          </a:p>
        </p:txBody>
      </p:sp>
    </p:spTree>
    <p:extLst>
      <p:ext uri="{BB962C8B-B14F-4D97-AF65-F5344CB8AC3E}">
        <p14:creationId xmlns:p14="http://schemas.microsoft.com/office/powerpoint/2010/main" val="427910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4F5D-0DEE-B986-097C-B6581A14423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How To Register For The Exam (Continued)</a:t>
            </a:r>
            <a:endParaRPr lang="en-US" dirty="0"/>
          </a:p>
        </p:txBody>
      </p:sp>
      <p:sp>
        <p:nvSpPr>
          <p:cNvPr id="3" name="Content Placeholder 2">
            <a:extLst>
              <a:ext uri="{FF2B5EF4-FFF2-40B4-BE49-F238E27FC236}">
                <a16:creationId xmlns:a16="http://schemas.microsoft.com/office/drawing/2014/main" id="{F8FE26BE-A7B5-AF2D-9C41-6684FD4D3613}"/>
              </a:ext>
            </a:extLst>
          </p:cNvPr>
          <p:cNvSpPr>
            <a:spLocks noGrp="1"/>
          </p:cNvSpPr>
          <p:nvPr>
            <p:ph idx="1"/>
          </p:nvPr>
        </p:nvSpPr>
        <p:spPr/>
        <p:txBody>
          <a:bodyPr>
            <a:normAutofit lnSpcReduction="10000"/>
          </a:bodyPr>
          <a:lstStyle/>
          <a:p>
            <a:pPr marL="0" indent="0">
              <a:buNone/>
            </a:pPr>
            <a:r>
              <a:rPr lang="en-US" b="1" dirty="0"/>
              <a:t>STEP 4 </a:t>
            </a:r>
            <a:r>
              <a:rPr lang="en-US" dirty="0"/>
              <a:t>- From the IQT welcome screen, candidates will select from the drop down list the Organization Name and the Exam Title they have been </a:t>
            </a:r>
            <a:r>
              <a:rPr lang="en-US" dirty="0">
                <a:latin typeface="Arial" panose="020B0604020202020204" pitchFamily="34" charset="0"/>
                <a:cs typeface="Arial" panose="020B0604020202020204" pitchFamily="34" charset="0"/>
              </a:rPr>
              <a:t>pre-registered</a:t>
            </a:r>
            <a:r>
              <a:rPr lang="en-US" dirty="0"/>
              <a:t> for by their Boards. This information can be found in the pre-registration email they received earlier (See Step 1 above).</a:t>
            </a:r>
          </a:p>
          <a:p>
            <a:pPr marL="0" indent="0">
              <a:buNone/>
            </a:pPr>
            <a:r>
              <a:rPr lang="en-US" b="1" dirty="0"/>
              <a:t>STEP 5 </a:t>
            </a:r>
            <a:r>
              <a:rPr lang="en-US" dirty="0"/>
              <a:t>- </a:t>
            </a:r>
            <a:r>
              <a:rPr lang="en-US" dirty="0">
                <a:latin typeface="Arial" panose="020B0604020202020204" pitchFamily="34" charset="0"/>
                <a:cs typeface="Arial" panose="020B0604020202020204" pitchFamily="34" charset="0"/>
              </a:rPr>
              <a:t>Candidates will then be directed to the Candidate Profile screen. It is important that candidates verify all information on this page, as this information is used to populate the Admission Document and status letter. Security procedures do not allow candidates to change their name or email address. This ensures that the candidate who was pre-registered for an exam is the candidate who sits for the exam.</a:t>
            </a:r>
          </a:p>
        </p:txBody>
      </p:sp>
    </p:spTree>
    <p:extLst>
      <p:ext uri="{BB962C8B-B14F-4D97-AF65-F5344CB8AC3E}">
        <p14:creationId xmlns:p14="http://schemas.microsoft.com/office/powerpoint/2010/main" val="4014243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9DA8-064A-E51B-238E-45064E2CB0B8}"/>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LOUISIANA BOARD OF PROFESSIONAL GEOSCIENCE</a:t>
            </a:r>
          </a:p>
        </p:txBody>
      </p:sp>
      <p:sp>
        <p:nvSpPr>
          <p:cNvPr id="3" name="Content Placeholder 2">
            <a:extLst>
              <a:ext uri="{FF2B5EF4-FFF2-40B4-BE49-F238E27FC236}">
                <a16:creationId xmlns:a16="http://schemas.microsoft.com/office/drawing/2014/main" id="{80E9F361-8D3B-1778-6C14-CEBF4897A0C4}"/>
              </a:ext>
            </a:extLst>
          </p:cNvPr>
          <p:cNvSpPr>
            <a:spLocks noGrp="1"/>
          </p:cNvSpPr>
          <p:nvPr>
            <p:ph sz="half" idx="1"/>
          </p:nvPr>
        </p:nvSpPr>
        <p:spPr>
          <a:xfrm>
            <a:off x="838200" y="1825625"/>
            <a:ext cx="5181600" cy="4351338"/>
          </a:xfrm>
        </p:spPr>
        <p:txBody>
          <a:bodyPr>
            <a:normAutofit fontScale="85000" lnSpcReduction="20000"/>
          </a:bodyPr>
          <a:lstStyle/>
          <a:p>
            <a:r>
              <a:rPr lang="en-US" dirty="0">
                <a:latin typeface="Arial" panose="020B0604020202020204" pitchFamily="34" charset="0"/>
                <a:cs typeface="Arial" panose="020B0604020202020204" pitchFamily="34" charset="0"/>
              </a:rPr>
              <a:t>Louisiana Legislature 2010 Senate Bill No. 788, Effective January 1, 2011; RS37:711</a:t>
            </a:r>
          </a:p>
          <a:p>
            <a:endParaRPr lang="en-US" sz="24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Rules and Regulations: Title 46 Professional and Occupational Standards, Part LXII. Professional Geoscientists, November, 2015. </a:t>
            </a:r>
          </a:p>
          <a:p>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7422B1D9-E767-0CEA-E010-B00A38841489}"/>
              </a:ext>
            </a:extLst>
          </p:cNvPr>
          <p:cNvSpPr>
            <a:spLocks noGrp="1"/>
          </p:cNvSpPr>
          <p:nvPr>
            <p:ph sz="half" idx="2"/>
          </p:nvPr>
        </p:nvSpPr>
        <p:spPr>
          <a:xfrm>
            <a:off x="6172200" y="1825625"/>
            <a:ext cx="5181600" cy="4817222"/>
          </a:xfrm>
        </p:spPr>
        <p:txBody>
          <a:bodyPr>
            <a:normAutofit fontScale="85000" lnSpcReduction="20000"/>
          </a:bodyPr>
          <a:lstStyle/>
          <a:p>
            <a:r>
              <a:rPr lang="en-US" dirty="0">
                <a:latin typeface="Arial" panose="020B0604020202020204" pitchFamily="34" charset="0"/>
                <a:cs typeface="Arial" panose="020B0604020202020204" pitchFamily="34" charset="0"/>
              </a:rPr>
              <a:t>Geology is the founding discipline of the geosciences that encompasses the study of the origin, composition, structure, and history of the earth (R.S. 37:711.2).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Geoscience is the application of professional judgment in the integration of all subdivisions of the discipline of geology necessary for the safe economic development of projects where the recognition, understanding and utilization of geologic agents, forces, and processes are required for the benefit of the public (R.S. 37:711.2). </a:t>
            </a:r>
          </a:p>
          <a:p>
            <a:endParaRPr lang="en-US" dirty="0"/>
          </a:p>
        </p:txBody>
      </p:sp>
      <p:pic>
        <p:nvPicPr>
          <p:cNvPr id="5" name="Picture 4">
            <a:extLst>
              <a:ext uri="{FF2B5EF4-FFF2-40B4-BE49-F238E27FC236}">
                <a16:creationId xmlns:a16="http://schemas.microsoft.com/office/drawing/2014/main" id="{12E34B98-48BA-C795-9D5B-A028176D5B97}"/>
              </a:ext>
            </a:extLst>
          </p:cNvPr>
          <p:cNvPicPr>
            <a:picLocks noChangeAspect="1"/>
          </p:cNvPicPr>
          <p:nvPr/>
        </p:nvPicPr>
        <p:blipFill>
          <a:blip r:embed="rId2"/>
          <a:stretch>
            <a:fillRect/>
          </a:stretch>
        </p:blipFill>
        <p:spPr>
          <a:xfrm>
            <a:off x="328667" y="230188"/>
            <a:ext cx="1487553" cy="1444877"/>
          </a:xfrm>
          <a:prstGeom prst="rect">
            <a:avLst/>
          </a:prstGeom>
        </p:spPr>
      </p:pic>
    </p:spTree>
    <p:extLst>
      <p:ext uri="{BB962C8B-B14F-4D97-AF65-F5344CB8AC3E}">
        <p14:creationId xmlns:p14="http://schemas.microsoft.com/office/powerpoint/2010/main" val="2026677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4F5D-0DEE-B986-097C-B6581A14423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How To Register For The Exam (Continued)</a:t>
            </a:r>
            <a:endParaRPr lang="en-US" dirty="0"/>
          </a:p>
        </p:txBody>
      </p:sp>
      <p:sp>
        <p:nvSpPr>
          <p:cNvPr id="3" name="Content Placeholder 2">
            <a:extLst>
              <a:ext uri="{FF2B5EF4-FFF2-40B4-BE49-F238E27FC236}">
                <a16:creationId xmlns:a16="http://schemas.microsoft.com/office/drawing/2014/main" id="{F8FE26BE-A7B5-AF2D-9C41-6684FD4D3613}"/>
              </a:ext>
            </a:extLst>
          </p:cNvPr>
          <p:cNvSpPr>
            <a:spLocks noGrp="1"/>
          </p:cNvSpPr>
          <p:nvPr>
            <p:ph idx="1"/>
          </p:nvPr>
        </p:nvSpPr>
        <p:spPr/>
        <p:txBody>
          <a:bodyPr>
            <a:normAutofit/>
          </a:bodyPr>
          <a:lstStyle/>
          <a:p>
            <a:r>
              <a:rPr lang="en-US" b="1" dirty="0">
                <a:latin typeface="Arial" panose="020B0604020202020204" pitchFamily="34" charset="0"/>
                <a:cs typeface="Arial" panose="020B0604020202020204" pitchFamily="34" charset="0"/>
              </a:rPr>
              <a:t>Step 6 </a:t>
            </a:r>
            <a:r>
              <a:rPr lang="en-US" dirty="0">
                <a:latin typeface="Arial" panose="020B0604020202020204" pitchFamily="34" charset="0"/>
                <a:cs typeface="Arial" panose="020B0604020202020204" pitchFamily="34" charset="0"/>
              </a:rPr>
              <a:t>- Candidates will need to complete the Pre-Scheduling survey, which will consist of a series of demographic questions regarding their educational experience. Candidates will be asked to provide the “Institution Code” for the college or university from which they received their geoscience degree(s). This information will be used only to provide institutions with aggregate data on how their students—on the average—performed on the National Geology Examination(s). Candidates who do not find their institution(s) on the Institution Codes List will use the code 9999. Candidates will also pay their exam fee(s) and seat fee(s) during this registration process.</a:t>
            </a:r>
          </a:p>
        </p:txBody>
      </p:sp>
    </p:spTree>
    <p:extLst>
      <p:ext uri="{BB962C8B-B14F-4D97-AF65-F5344CB8AC3E}">
        <p14:creationId xmlns:p14="http://schemas.microsoft.com/office/powerpoint/2010/main" val="863298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4F5D-0DEE-B986-097C-B6581A14423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How To Register For The Exam (Continued)</a:t>
            </a:r>
            <a:endParaRPr lang="en-US" dirty="0"/>
          </a:p>
        </p:txBody>
      </p:sp>
      <p:sp>
        <p:nvSpPr>
          <p:cNvPr id="3" name="Content Placeholder 2">
            <a:extLst>
              <a:ext uri="{FF2B5EF4-FFF2-40B4-BE49-F238E27FC236}">
                <a16:creationId xmlns:a16="http://schemas.microsoft.com/office/drawing/2014/main" id="{F8FE26BE-A7B5-AF2D-9C41-6684FD4D3613}"/>
              </a:ext>
            </a:extLst>
          </p:cNvPr>
          <p:cNvSpPr>
            <a:spLocks noGrp="1"/>
          </p:cNvSpPr>
          <p:nvPr>
            <p:ph idx="1"/>
          </p:nvPr>
        </p:nvSpPr>
        <p:spPr/>
        <p:txBody>
          <a:bodyPr>
            <a:normAutofit lnSpcReduction="10000"/>
          </a:bodyPr>
          <a:lstStyle/>
          <a:p>
            <a:pPr marL="0" indent="0">
              <a:buNone/>
            </a:pPr>
            <a:r>
              <a:rPr lang="en-US" b="1" dirty="0">
                <a:latin typeface="Arial" panose="020B0604020202020204" pitchFamily="34" charset="0"/>
                <a:cs typeface="Arial" panose="020B0604020202020204" pitchFamily="34" charset="0"/>
              </a:rPr>
              <a:t>Step 7- </a:t>
            </a:r>
            <a:r>
              <a:rPr lang="en-US" dirty="0">
                <a:latin typeface="Arial" panose="020B0604020202020204" pitchFamily="34" charset="0"/>
                <a:cs typeface="Arial" panose="020B0604020202020204" pitchFamily="34" charset="0"/>
              </a:rPr>
              <a:t>Candidates will then be directed to the site scheduling screen. The candidate will choose the location, date, and time of their exam. Candidates may select any location in the United States and/or Canada to sit for the ASBOG® exams. Test centers have limited capacity and seats are reserved on a first-come, first-served basis. Candidates should schedule their exams as soon as possible for the best scheduling availability. Candidates must schedule an appointment at least five business days before taking the exam. This is a real time scheduling system, so once a candidate has selected a location, date, and time for their exam and clicks the next button, they are immediately confirmed for that location, date, and time.</a:t>
            </a:r>
          </a:p>
        </p:txBody>
      </p:sp>
    </p:spTree>
    <p:extLst>
      <p:ext uri="{BB962C8B-B14F-4D97-AF65-F5344CB8AC3E}">
        <p14:creationId xmlns:p14="http://schemas.microsoft.com/office/powerpoint/2010/main" val="3351965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4F5D-0DEE-B986-097C-B6581A14423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How To Register For The Exam (Continued)</a:t>
            </a:r>
            <a:endParaRPr lang="en-US" dirty="0"/>
          </a:p>
        </p:txBody>
      </p:sp>
      <p:sp>
        <p:nvSpPr>
          <p:cNvPr id="3" name="Content Placeholder 2">
            <a:extLst>
              <a:ext uri="{FF2B5EF4-FFF2-40B4-BE49-F238E27FC236}">
                <a16:creationId xmlns:a16="http://schemas.microsoft.com/office/drawing/2014/main" id="{F8FE26BE-A7B5-AF2D-9C41-6684FD4D3613}"/>
              </a:ext>
            </a:extLst>
          </p:cNvPr>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Step 8</a:t>
            </a:r>
            <a:r>
              <a:rPr lang="en-US" dirty="0">
                <a:latin typeface="Arial" panose="020B0604020202020204" pitchFamily="34" charset="0"/>
                <a:cs typeface="Arial" panose="020B0604020202020204" pitchFamily="34" charset="0"/>
              </a:rPr>
              <a:t> - Once a candidate has selected the location, date, and time of their exam and clicked the next button, they will be directed to the Confirmation screen. The candidate must agree to the IQT EXAMINATION AGREEMENT prior to confirming their exam scheduling choice. Once a candidate clicks the submit button, their scheduled exam is confirmed and cannot be changed.</a:t>
            </a:r>
          </a:p>
        </p:txBody>
      </p:sp>
    </p:spTree>
    <p:extLst>
      <p:ext uri="{BB962C8B-B14F-4D97-AF65-F5344CB8AC3E}">
        <p14:creationId xmlns:p14="http://schemas.microsoft.com/office/powerpoint/2010/main" val="3092891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4F5D-0DEE-B986-097C-B6581A14423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How To Register For The Exam (Continued)</a:t>
            </a:r>
            <a:endParaRPr lang="en-US" dirty="0"/>
          </a:p>
        </p:txBody>
      </p:sp>
      <p:sp>
        <p:nvSpPr>
          <p:cNvPr id="3" name="Content Placeholder 2">
            <a:extLst>
              <a:ext uri="{FF2B5EF4-FFF2-40B4-BE49-F238E27FC236}">
                <a16:creationId xmlns:a16="http://schemas.microsoft.com/office/drawing/2014/main" id="{F8FE26BE-A7B5-AF2D-9C41-6684FD4D3613}"/>
              </a:ext>
            </a:extLst>
          </p:cNvPr>
          <p:cNvSpPr>
            <a:spLocks noGrp="1"/>
          </p:cNvSpPr>
          <p:nvPr>
            <p:ph idx="1"/>
          </p:nvPr>
        </p:nvSpPr>
        <p:spPr/>
        <p:txBody>
          <a:bodyPr>
            <a:normAutofit/>
          </a:bodyPr>
          <a:lstStyle/>
          <a:p>
            <a:pPr marL="0" indent="0">
              <a:buNone/>
            </a:pPr>
            <a:r>
              <a:rPr lang="en-US" b="1" dirty="0">
                <a:latin typeface="Arial" panose="020B0604020202020204" pitchFamily="34" charset="0"/>
                <a:cs typeface="Arial" panose="020B0604020202020204" pitchFamily="34" charset="0"/>
              </a:rPr>
              <a:t>Step 9 </a:t>
            </a:r>
            <a:r>
              <a:rPr lang="en-US" dirty="0">
                <a:latin typeface="Arial" panose="020B0604020202020204" pitchFamily="34" charset="0"/>
                <a:cs typeface="Arial" panose="020B0604020202020204" pitchFamily="34" charset="0"/>
              </a:rPr>
              <a:t>- Once a candidate has clicked the submit button on the Confirmation screen, they will be presented with their Receipt and Admission Document. The candidate will be immediately prompted to print this document as they will not be permitted entry to the testing center without this document and current, government-issued, photo ID. If the candidate loses or misplaces the Admission Document, they may log back into their account and print this document as many times as they deem necessary.</a:t>
            </a:r>
          </a:p>
        </p:txBody>
      </p:sp>
    </p:spTree>
    <p:extLst>
      <p:ext uri="{BB962C8B-B14F-4D97-AF65-F5344CB8AC3E}">
        <p14:creationId xmlns:p14="http://schemas.microsoft.com/office/powerpoint/2010/main" val="3003147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E094-E8F5-5C31-5CD9-FB5EE28B1F28}"/>
              </a:ext>
            </a:extLst>
          </p:cNvPr>
          <p:cNvSpPr>
            <a:spLocks noGrp="1"/>
          </p:cNvSpPr>
          <p:nvPr>
            <p:ph type="title"/>
          </p:nvPr>
        </p:nvSpPr>
        <p:spPr>
          <a:xfrm>
            <a:off x="838200" y="365125"/>
            <a:ext cx="10100733" cy="1325563"/>
          </a:xfrm>
        </p:spPr>
        <p:txBody>
          <a:bodyPr/>
          <a:lstStyle/>
          <a:p>
            <a:pPr algn="ctr"/>
            <a:r>
              <a:rPr lang="en-US" b="1" dirty="0">
                <a:latin typeface="Arial" panose="020B0604020202020204" pitchFamily="34" charset="0"/>
                <a:cs typeface="Arial" panose="020B0604020202020204" pitchFamily="34" charset="0"/>
              </a:rPr>
              <a:t>Taking the</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Computer-Based Exam</a:t>
            </a:r>
            <a:endParaRPr lang="en-US" dirty="0"/>
          </a:p>
        </p:txBody>
      </p:sp>
      <p:sp>
        <p:nvSpPr>
          <p:cNvPr id="3" name="Content Placeholder 2">
            <a:extLst>
              <a:ext uri="{FF2B5EF4-FFF2-40B4-BE49-F238E27FC236}">
                <a16:creationId xmlns:a16="http://schemas.microsoft.com/office/drawing/2014/main" id="{FF1BBFBD-E3DF-E181-8EFB-02D47D629F02}"/>
              </a:ext>
            </a:extLst>
          </p:cNvPr>
          <p:cNvSpPr>
            <a:spLocks noGrp="1"/>
          </p:cNvSpPr>
          <p:nvPr>
            <p:ph idx="1"/>
          </p:nvPr>
        </p:nvSpPr>
        <p:spPr>
          <a:xfrm>
            <a:off x="838200" y="1825625"/>
            <a:ext cx="10515600" cy="4383264"/>
          </a:xfrm>
        </p:spPr>
        <p:txBody>
          <a:bodyPr>
            <a:normAutofit/>
          </a:bodyPr>
          <a:lstStyle/>
          <a:p>
            <a:pPr marL="0" indent="0">
              <a:buNone/>
            </a:pPr>
            <a:r>
              <a:rPr lang="en-US" b="1" dirty="0">
                <a:latin typeface="Arial" panose="020B0604020202020204" pitchFamily="34" charset="0"/>
                <a:cs typeface="Arial" panose="020B0604020202020204" pitchFamily="34" charset="0"/>
              </a:rPr>
              <a:t>Step 10 </a:t>
            </a:r>
            <a:r>
              <a:rPr lang="en-US" dirty="0">
                <a:latin typeface="Arial" panose="020B0604020202020204" pitchFamily="34" charset="0"/>
                <a:cs typeface="Arial" panose="020B0604020202020204" pitchFamily="34" charset="0"/>
              </a:rPr>
              <a:t>- Receipt of Candidate Admission Letter: Following the successful registration and payment for the exam(s) and selection of a testing location, examinee candidates will receive Candidate Admission Letter via email from Prometric/Iso-Quality Testing (IQT). The letter will confirm your identity, the location of your Prometric testing center, the time of your appointment, and the exam you are scheduled to take. All candidates are encouraged to confirm that the first and last names printed on the Candidate Admission Letter match their government-issued ID. Candidates should bring this letter to the test center to avoid delays during the check in process.</a:t>
            </a:r>
          </a:p>
        </p:txBody>
      </p:sp>
    </p:spTree>
    <p:extLst>
      <p:ext uri="{BB962C8B-B14F-4D97-AF65-F5344CB8AC3E}">
        <p14:creationId xmlns:p14="http://schemas.microsoft.com/office/powerpoint/2010/main" val="1113157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E094-E8F5-5C31-5CD9-FB5EE28B1F28}"/>
              </a:ext>
            </a:extLst>
          </p:cNvPr>
          <p:cNvSpPr>
            <a:spLocks noGrp="1"/>
          </p:cNvSpPr>
          <p:nvPr>
            <p:ph type="title"/>
          </p:nvPr>
        </p:nvSpPr>
        <p:spPr>
          <a:xfrm>
            <a:off x="838200" y="203201"/>
            <a:ext cx="10515600" cy="1219199"/>
          </a:xfrm>
        </p:spPr>
        <p:txBody>
          <a:bodyPr/>
          <a:lstStyle/>
          <a:p>
            <a:pPr algn="ctr"/>
            <a:r>
              <a:rPr lang="en-US" b="1" dirty="0">
                <a:latin typeface="Arial" panose="020B0604020202020204" pitchFamily="34" charset="0"/>
                <a:cs typeface="Arial" panose="020B0604020202020204" pitchFamily="34" charset="0"/>
              </a:rPr>
              <a:t>TAKING THE ASBOG® EXAMS</a:t>
            </a:r>
          </a:p>
        </p:txBody>
      </p:sp>
      <p:sp>
        <p:nvSpPr>
          <p:cNvPr id="3" name="Content Placeholder 2">
            <a:extLst>
              <a:ext uri="{FF2B5EF4-FFF2-40B4-BE49-F238E27FC236}">
                <a16:creationId xmlns:a16="http://schemas.microsoft.com/office/drawing/2014/main" id="{FF1BBFBD-E3DF-E181-8EFB-02D47D629F02}"/>
              </a:ext>
            </a:extLst>
          </p:cNvPr>
          <p:cNvSpPr>
            <a:spLocks noGrp="1"/>
          </p:cNvSpPr>
          <p:nvPr>
            <p:ph idx="1"/>
          </p:nvPr>
        </p:nvSpPr>
        <p:spPr>
          <a:xfrm>
            <a:off x="838200" y="1422400"/>
            <a:ext cx="10515600" cy="4754563"/>
          </a:xfrm>
        </p:spPr>
        <p:txBody>
          <a:bodyPr>
            <a:normAutofit fontScale="92500" lnSpcReduction="20000"/>
          </a:bodyPr>
          <a:lstStyle/>
          <a:p>
            <a:r>
              <a:rPr lang="en-US" dirty="0">
                <a:latin typeface="Arial" panose="020B0604020202020204" pitchFamily="34" charset="0"/>
                <a:cs typeface="Arial" panose="020B0604020202020204" pitchFamily="34" charset="0"/>
              </a:rPr>
              <a:t>Candidates will be required to review and agree to comply with ASBOG‘s Statement of Examination Compliance.</a:t>
            </a:r>
          </a:p>
          <a:p>
            <a:r>
              <a:rPr lang="en-US" dirty="0">
                <a:latin typeface="Arial" panose="020B0604020202020204" pitchFamily="34" charset="0"/>
                <a:cs typeface="Arial" panose="020B0604020202020204" pitchFamily="34" charset="0"/>
              </a:rPr>
              <a:t>The Fundamentals of Geology Examination (total questions = 140) is administered in a four-hour session. </a:t>
            </a:r>
          </a:p>
          <a:p>
            <a:r>
              <a:rPr lang="en-US" dirty="0">
                <a:latin typeface="Arial" panose="020B0604020202020204" pitchFamily="34" charset="0"/>
                <a:cs typeface="Arial" panose="020B0604020202020204" pitchFamily="34" charset="0"/>
              </a:rPr>
              <a:t>The Practice of Geology Examination (total questions = 110) is also administered during a four-hour session.</a:t>
            </a:r>
          </a:p>
          <a:p>
            <a:r>
              <a:rPr lang="en-US" dirty="0">
                <a:latin typeface="Arial" panose="020B0604020202020204" pitchFamily="34" charset="0"/>
                <a:cs typeface="Arial" panose="020B0604020202020204" pitchFamily="34" charset="0"/>
              </a:rPr>
              <a:t>Candidates should arrive approximately 30 minutes before the examination time (either 7:30 a.m. or 12:30 p.m.) to be checked in. </a:t>
            </a:r>
          </a:p>
          <a:p>
            <a:r>
              <a:rPr lang="en-US" dirty="0">
                <a:latin typeface="Arial" panose="020B0604020202020204" pitchFamily="34" charset="0"/>
                <a:cs typeface="Arial" panose="020B0604020202020204" pitchFamily="34" charset="0"/>
              </a:rPr>
              <a:t>Any candidates who arrive past the scheduled exam time may not be allowed in the testing facility.</a:t>
            </a:r>
          </a:p>
          <a:p>
            <a:r>
              <a:rPr lang="en-US" dirty="0">
                <a:latin typeface="Arial" panose="020B0604020202020204" pitchFamily="34" charset="0"/>
                <a:cs typeface="Arial" panose="020B0604020202020204" pitchFamily="34" charset="0"/>
              </a:rPr>
              <a:t>Examination items (questions or problems) are generally organized with an introductory statement (the stem) followed by four options (choices to finish the statement in the stem or answers to the problem).</a:t>
            </a:r>
          </a:p>
        </p:txBody>
      </p:sp>
    </p:spTree>
    <p:extLst>
      <p:ext uri="{BB962C8B-B14F-4D97-AF65-F5344CB8AC3E}">
        <p14:creationId xmlns:p14="http://schemas.microsoft.com/office/powerpoint/2010/main" val="3966396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E094-E8F5-5C31-5CD9-FB5EE28B1F28}"/>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WHAT TO BRING TO THE EXAM</a:t>
            </a:r>
          </a:p>
        </p:txBody>
      </p:sp>
      <p:sp>
        <p:nvSpPr>
          <p:cNvPr id="3" name="Content Placeholder 2">
            <a:extLst>
              <a:ext uri="{FF2B5EF4-FFF2-40B4-BE49-F238E27FC236}">
                <a16:creationId xmlns:a16="http://schemas.microsoft.com/office/drawing/2014/main" id="{FF1BBFBD-E3DF-E181-8EFB-02D47D629F02}"/>
              </a:ext>
            </a:extLst>
          </p:cNvPr>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The FG and PG examinations are closed-book examinations. Only the following items are allowed in the testing room:</a:t>
            </a:r>
          </a:p>
          <a:p>
            <a:pPr marL="0" indent="0">
              <a:buNone/>
            </a:pPr>
            <a:r>
              <a:rPr lang="en-US" dirty="0">
                <a:latin typeface="Arial" panose="020B0604020202020204" pitchFamily="34" charset="0"/>
                <a:cs typeface="Arial" panose="020B0604020202020204" pitchFamily="34" charset="0"/>
              </a:rPr>
              <a:t>• The IDs used during the admission process</a:t>
            </a:r>
          </a:p>
          <a:p>
            <a:pPr marL="0" indent="0">
              <a:buNone/>
            </a:pPr>
            <a:r>
              <a:rPr lang="en-US" dirty="0">
                <a:latin typeface="Arial" panose="020B0604020202020204" pitchFamily="34" charset="0"/>
                <a:cs typeface="Arial" panose="020B0604020202020204" pitchFamily="34" charset="0"/>
              </a:rPr>
              <a:t>• Non-QWERTY-calculator (without the cover)</a:t>
            </a:r>
          </a:p>
          <a:p>
            <a:pPr marL="0" indent="0">
              <a:buNone/>
            </a:pPr>
            <a:r>
              <a:rPr lang="en-US" dirty="0">
                <a:latin typeface="Arial" panose="020B0604020202020204" pitchFamily="34" charset="0"/>
                <a:cs typeface="Arial" panose="020B0604020202020204" pitchFamily="34" charset="0"/>
              </a:rPr>
              <a:t>• Key to your test center locker</a:t>
            </a:r>
          </a:p>
          <a:p>
            <a:pPr marL="0" indent="0">
              <a:buNone/>
            </a:pPr>
            <a:r>
              <a:rPr lang="en-US" dirty="0">
                <a:latin typeface="Arial" panose="020B0604020202020204" pitchFamily="34" charset="0"/>
                <a:cs typeface="Arial" panose="020B0604020202020204" pitchFamily="34" charset="0"/>
              </a:rPr>
              <a:t>• Eyeglasses (without the case)</a:t>
            </a:r>
          </a:p>
          <a:p>
            <a:pPr marL="0" indent="0">
              <a:buNone/>
            </a:pPr>
            <a:r>
              <a:rPr lang="en-US" dirty="0">
                <a:latin typeface="Arial" panose="020B0604020202020204" pitchFamily="34" charset="0"/>
                <a:cs typeface="Arial" panose="020B0604020202020204" pitchFamily="34" charset="0"/>
              </a:rPr>
              <a:t>• Light sweater or jacket and approved comfort items</a:t>
            </a:r>
          </a:p>
          <a:p>
            <a:pPr marL="0" indent="0">
              <a:buNone/>
            </a:pPr>
            <a:r>
              <a:rPr lang="en-US" dirty="0">
                <a:latin typeface="Arial" panose="020B0604020202020204" pitchFamily="34" charset="0"/>
                <a:cs typeface="Arial" panose="020B0604020202020204" pitchFamily="34" charset="0"/>
              </a:rPr>
              <a:t>• Mechanical/Standard wooden pencil and associated eraser.</a:t>
            </a:r>
          </a:p>
        </p:txBody>
      </p:sp>
    </p:spTree>
    <p:extLst>
      <p:ext uri="{BB962C8B-B14F-4D97-AF65-F5344CB8AC3E}">
        <p14:creationId xmlns:p14="http://schemas.microsoft.com/office/powerpoint/2010/main" val="3172364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38269"/>
            <a:ext cx="9144000" cy="840908"/>
          </a:xfrm>
        </p:spPr>
        <p:txBody>
          <a:bodyPr>
            <a:no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457200" y="1694329"/>
            <a:ext cx="11564471" cy="4746811"/>
          </a:xfrm>
        </p:spPr>
        <p:txBody>
          <a:bodyPr>
            <a:noAutofit/>
          </a:bodyPr>
          <a:lstStyle/>
          <a:p>
            <a:pPr algn="l"/>
            <a:r>
              <a:rPr lang="en-US" b="1" dirty="0">
                <a:latin typeface="Arial" panose="020B0604020202020204" pitchFamily="34" charset="0"/>
                <a:cs typeface="Arial" panose="020B0604020202020204" pitchFamily="34" charset="0"/>
              </a:rPr>
              <a:t>RESEARCH, FIELD METHODS AND COMMUNICATIONS</a:t>
            </a:r>
          </a:p>
          <a:p>
            <a:pPr algn="l"/>
            <a:r>
              <a:rPr lang="en-US" dirty="0">
                <a:latin typeface="Arial" panose="020B0604020202020204" pitchFamily="34" charset="0"/>
                <a:cs typeface="Arial" panose="020B0604020202020204" pitchFamily="34" charset="0"/>
              </a:rPr>
              <a:t>• Plan and conduct field operations including human and ecological health, safety,</a:t>
            </a:r>
          </a:p>
          <a:p>
            <a:pPr algn="l"/>
            <a:r>
              <a:rPr lang="en-US" dirty="0">
                <a:latin typeface="Arial" panose="020B0604020202020204" pitchFamily="34" charset="0"/>
                <a:cs typeface="Arial" panose="020B0604020202020204" pitchFamily="34" charset="0"/>
              </a:rPr>
              <a:t>and regulatory considerations</a:t>
            </a:r>
          </a:p>
          <a:p>
            <a:pPr algn="l"/>
            <a:r>
              <a:rPr lang="en-US" dirty="0">
                <a:latin typeface="Arial" panose="020B0604020202020204" pitchFamily="34" charset="0"/>
                <a:cs typeface="Arial" panose="020B0604020202020204" pitchFamily="34" charset="0"/>
              </a:rPr>
              <a:t>• Evaluate property/mineral rights</a:t>
            </a:r>
          </a:p>
          <a:p>
            <a:pPr algn="l"/>
            <a:r>
              <a:rPr lang="en-US" dirty="0">
                <a:latin typeface="Arial" panose="020B0604020202020204" pitchFamily="34" charset="0"/>
                <a:cs typeface="Arial" panose="020B0604020202020204" pitchFamily="34" charset="0"/>
              </a:rPr>
              <a:t>• Interpret regulatory constraints</a:t>
            </a:r>
          </a:p>
          <a:p>
            <a:pPr algn="l"/>
            <a:r>
              <a:rPr lang="en-US" dirty="0">
                <a:latin typeface="Arial" panose="020B0604020202020204" pitchFamily="34" charset="0"/>
                <a:cs typeface="Arial" panose="020B0604020202020204" pitchFamily="34" charset="0"/>
              </a:rPr>
              <a:t>• Select and interpret appropriate base maps for field investigations</a:t>
            </a:r>
          </a:p>
          <a:p>
            <a:pPr algn="l"/>
            <a:r>
              <a:rPr lang="en-US" dirty="0">
                <a:latin typeface="Arial" panose="020B0604020202020204" pitchFamily="34" charset="0"/>
                <a:cs typeface="Arial" panose="020B0604020202020204" pitchFamily="34" charset="0"/>
              </a:rPr>
              <a:t>• Determine scales and distances from remote imagery and/or maps</a:t>
            </a:r>
          </a:p>
          <a:p>
            <a:pPr algn="l"/>
            <a:r>
              <a:rPr lang="en-US" dirty="0">
                <a:latin typeface="Arial" panose="020B0604020202020204" pitchFamily="34" charset="0"/>
                <a:cs typeface="Arial" panose="020B0604020202020204" pitchFamily="34" charset="0"/>
              </a:rPr>
              <a:t>• Identify, locate, and utilize available data sources</a:t>
            </a:r>
          </a:p>
          <a:p>
            <a:pPr algn="l"/>
            <a:r>
              <a:rPr lang="en-US" dirty="0">
                <a:latin typeface="Arial" panose="020B0604020202020204" pitchFamily="34" charset="0"/>
                <a:cs typeface="Arial" panose="020B0604020202020204" pitchFamily="34" charset="0"/>
              </a:rPr>
              <a:t>• Plan and conduct field operations and procedures to ensure public protection</a:t>
            </a:r>
          </a:p>
          <a:p>
            <a:pPr algn="l"/>
            <a:r>
              <a:rPr lang="en-US" dirty="0">
                <a:latin typeface="Arial" panose="020B0604020202020204" pitchFamily="34" charset="0"/>
                <a:cs typeface="Arial" panose="020B0604020202020204" pitchFamily="34" charset="0"/>
              </a:rPr>
              <a:t>• Construct borehole and trench logs</a:t>
            </a:r>
          </a:p>
          <a:p>
            <a:pPr algn="l"/>
            <a:r>
              <a:rPr lang="en-US" dirty="0">
                <a:latin typeface="Arial" panose="020B0604020202020204" pitchFamily="34" charset="0"/>
                <a:cs typeface="Arial" panose="020B0604020202020204" pitchFamily="34" charset="0"/>
              </a:rPr>
              <a:t>• Design and conduct laboratory programs and interpret results</a:t>
            </a:r>
          </a:p>
        </p:txBody>
      </p:sp>
    </p:spTree>
    <p:extLst>
      <p:ext uri="{BB962C8B-B14F-4D97-AF65-F5344CB8AC3E}">
        <p14:creationId xmlns:p14="http://schemas.microsoft.com/office/powerpoint/2010/main" val="328146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lnSpcReduction="10000"/>
          </a:bodyPr>
          <a:lstStyle/>
          <a:p>
            <a:pPr algn="l"/>
            <a:r>
              <a:rPr lang="en-US" dirty="0">
                <a:latin typeface="Arial" panose="020B0604020202020204" pitchFamily="34" charset="0"/>
                <a:cs typeface="Arial" panose="020B0604020202020204" pitchFamily="34" charset="0"/>
              </a:rPr>
              <a:t>• Evaluate historic land use or environmental conditions from remote imagery</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Develop and utilize Quality Assurance/Quality Control procedures</a:t>
            </a:r>
          </a:p>
          <a:p>
            <a:pPr algn="l"/>
            <a:r>
              <a:rPr lang="en-US" dirty="0">
                <a:latin typeface="Arial" panose="020B0604020202020204" pitchFamily="34" charset="0"/>
                <a:cs typeface="Arial" panose="020B0604020202020204" pitchFamily="34" charset="0"/>
              </a:rPr>
              <a:t>• Construct and interpret maps and other graphical presentations</a:t>
            </a:r>
          </a:p>
          <a:p>
            <a:pPr algn="l"/>
            <a:r>
              <a:rPr lang="en-US" dirty="0">
                <a:latin typeface="Arial" panose="020B0604020202020204" pitchFamily="34" charset="0"/>
                <a:cs typeface="Arial" panose="020B0604020202020204" pitchFamily="34" charset="0"/>
              </a:rPr>
              <a:t>• Write and edit geologic reports</a:t>
            </a:r>
          </a:p>
          <a:p>
            <a:pPr algn="l"/>
            <a:r>
              <a:rPr lang="en-US" dirty="0">
                <a:latin typeface="Arial" panose="020B0604020202020204" pitchFamily="34" charset="0"/>
                <a:cs typeface="Arial" panose="020B0604020202020204" pitchFamily="34" charset="0"/>
              </a:rPr>
              <a:t>• Interpret and analyze aerial photos, satellite, and other imagery</a:t>
            </a:r>
          </a:p>
          <a:p>
            <a:pPr algn="l"/>
            <a:r>
              <a:rPr lang="en-US" dirty="0">
                <a:latin typeface="Arial" panose="020B0604020202020204" pitchFamily="34" charset="0"/>
                <a:cs typeface="Arial" panose="020B0604020202020204" pitchFamily="34" charset="0"/>
              </a:rPr>
              <a:t>• Perform geological interpretations from aerial photos, satellite, and other imagery</a:t>
            </a:r>
          </a:p>
          <a:p>
            <a:pPr algn="l"/>
            <a:r>
              <a:rPr lang="en-US" dirty="0">
                <a:latin typeface="Arial" panose="020B0604020202020204" pitchFamily="34" charset="0"/>
                <a:cs typeface="Arial" panose="020B0604020202020204" pitchFamily="34" charset="0"/>
              </a:rPr>
              <a:t>• Design geologic monitoring programs</a:t>
            </a:r>
          </a:p>
          <a:p>
            <a:pPr algn="l"/>
            <a:r>
              <a:rPr lang="en-US" dirty="0">
                <a:latin typeface="Arial" panose="020B0604020202020204" pitchFamily="34" charset="0"/>
                <a:cs typeface="Arial" panose="020B0604020202020204" pitchFamily="34" charset="0"/>
              </a:rPr>
              <a:t>• Interpret data from geologic monitoring programs Read/interpret topographic and bathymetric maps</a:t>
            </a:r>
          </a:p>
          <a:p>
            <a:pPr algn="l"/>
            <a:r>
              <a:rPr lang="en-US" dirty="0">
                <a:latin typeface="Arial" panose="020B0604020202020204" pitchFamily="34" charset="0"/>
                <a:cs typeface="Arial" panose="020B0604020202020204" pitchFamily="34" charset="0"/>
              </a:rPr>
              <a:t>• Perform geologic research in field and laboratory</a:t>
            </a:r>
          </a:p>
          <a:p>
            <a:pPr algn="l"/>
            <a:r>
              <a:rPr lang="en-US" dirty="0">
                <a:latin typeface="Arial" panose="020B0604020202020204" pitchFamily="34" charset="0"/>
                <a:cs typeface="Arial" panose="020B0604020202020204" pitchFamily="34" charset="0"/>
              </a:rPr>
              <a:t>• Prepare soil, sediment, and geotechnical logs</a:t>
            </a:r>
          </a:p>
        </p:txBody>
      </p:sp>
    </p:spTree>
    <p:extLst>
      <p:ext uri="{BB962C8B-B14F-4D97-AF65-F5344CB8AC3E}">
        <p14:creationId xmlns:p14="http://schemas.microsoft.com/office/powerpoint/2010/main" val="2077598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dirty="0">
                <a:latin typeface="Arial" panose="020B0604020202020204" pitchFamily="34" charset="0"/>
                <a:cs typeface="Arial" panose="020B0604020202020204" pitchFamily="34" charset="0"/>
              </a:rPr>
              <a:t>• Interpret dating, isotopic, and/or tracer studies</a:t>
            </a:r>
          </a:p>
          <a:p>
            <a:pPr algn="l"/>
            <a:r>
              <a:rPr lang="en-US" dirty="0">
                <a:latin typeface="Arial" panose="020B0604020202020204" pitchFamily="34" charset="0"/>
                <a:cs typeface="Arial" panose="020B0604020202020204" pitchFamily="34" charset="0"/>
              </a:rPr>
              <a:t>• Plan and evaluate remediation and restoration programs</a:t>
            </a:r>
          </a:p>
          <a:p>
            <a:pPr algn="l"/>
            <a:r>
              <a:rPr lang="en-US" dirty="0">
                <a:latin typeface="Arial" panose="020B0604020202020204" pitchFamily="34" charset="0"/>
                <a:cs typeface="Arial" panose="020B0604020202020204" pitchFamily="34" charset="0"/>
              </a:rPr>
              <a:t>• Identify geological structures, lineaments, or fracture systems from surface or remote imagery</a:t>
            </a:r>
          </a:p>
          <a:p>
            <a:pPr algn="l"/>
            <a:r>
              <a:rPr lang="en-US" dirty="0">
                <a:latin typeface="Arial" panose="020B0604020202020204" pitchFamily="34" charset="0"/>
                <a:cs typeface="Arial" panose="020B0604020202020204" pitchFamily="34" charset="0"/>
              </a:rPr>
              <a:t>• Select, construct, and interpret maps, cross-sections, and other data for field investigations</a:t>
            </a:r>
          </a:p>
          <a:p>
            <a:pPr algn="l"/>
            <a:r>
              <a:rPr lang="en-US" dirty="0">
                <a:latin typeface="Arial" panose="020B0604020202020204" pitchFamily="34" charset="0"/>
                <a:cs typeface="Arial" panose="020B0604020202020204" pitchFamily="34" charset="0"/>
              </a:rPr>
              <a:t>• Design, apply, and interpret analytical or numerical models</a:t>
            </a:r>
          </a:p>
        </p:txBody>
      </p:sp>
    </p:spTree>
    <p:extLst>
      <p:ext uri="{BB962C8B-B14F-4D97-AF65-F5344CB8AC3E}">
        <p14:creationId xmlns:p14="http://schemas.microsoft.com/office/powerpoint/2010/main" val="237401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4F5D-0DEE-B986-097C-B6581A14423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PURPOSE OF GEOSCIENCE LICENSURE</a:t>
            </a:r>
          </a:p>
        </p:txBody>
      </p:sp>
      <p:sp>
        <p:nvSpPr>
          <p:cNvPr id="3" name="Content Placeholder 2">
            <a:extLst>
              <a:ext uri="{FF2B5EF4-FFF2-40B4-BE49-F238E27FC236}">
                <a16:creationId xmlns:a16="http://schemas.microsoft.com/office/drawing/2014/main" id="{F8FE26BE-A7B5-AF2D-9C41-6684FD4D3613}"/>
              </a:ext>
            </a:extLst>
          </p:cNvPr>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Protect the health, safety and welfare of the Public, which includes helping to insure resiliency of infrastructure, a sustainable economy, the responsible use of natural resources and environmental protection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Establish standards for minimum competency in the Geoscience profession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Provide resources to the Public for services, education, networking and risk management</a:t>
            </a:r>
          </a:p>
        </p:txBody>
      </p:sp>
    </p:spTree>
    <p:extLst>
      <p:ext uri="{BB962C8B-B14F-4D97-AF65-F5344CB8AC3E}">
        <p14:creationId xmlns:p14="http://schemas.microsoft.com/office/powerpoint/2010/main" val="964656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a:bodyPr>
          <a:lstStyle/>
          <a:p>
            <a:pPr algn="l"/>
            <a:r>
              <a:rPr lang="en-US" b="1" dirty="0">
                <a:latin typeface="Arial" panose="020B0604020202020204" pitchFamily="34" charset="0"/>
                <a:cs typeface="Arial" panose="020B0604020202020204" pitchFamily="34" charset="0"/>
              </a:rPr>
              <a:t>GEOCHEMISTRY</a:t>
            </a:r>
          </a:p>
          <a:p>
            <a:pPr algn="l"/>
            <a:r>
              <a:rPr lang="en-US" dirty="0">
                <a:latin typeface="Arial" panose="020B0604020202020204" pitchFamily="34" charset="0"/>
                <a:cs typeface="Arial" panose="020B0604020202020204" pitchFamily="34" charset="0"/>
              </a:rPr>
              <a:t>• Evaluate geochemical data and/or construct geochemical models related to rocks and minerals</a:t>
            </a:r>
          </a:p>
          <a:p>
            <a:pPr algn="l"/>
            <a:r>
              <a:rPr lang="en-US" dirty="0">
                <a:latin typeface="Arial" panose="020B0604020202020204" pitchFamily="34" charset="0"/>
                <a:cs typeface="Arial" panose="020B0604020202020204" pitchFamily="34" charset="0"/>
              </a:rPr>
              <a:t>• Establish analytical objectives and methods</a:t>
            </a:r>
          </a:p>
          <a:p>
            <a:pPr algn="l"/>
            <a:r>
              <a:rPr lang="en-US" dirty="0">
                <a:latin typeface="Arial" panose="020B0604020202020204" pitchFamily="34" charset="0"/>
                <a:cs typeface="Arial" panose="020B0604020202020204" pitchFamily="34" charset="0"/>
              </a:rPr>
              <a:t>• Make determinations of sorption/desorption reactions based upon aquifer mineralogy</a:t>
            </a:r>
          </a:p>
          <a:p>
            <a:pPr algn="l"/>
            <a:r>
              <a:rPr lang="en-US" dirty="0">
                <a:latin typeface="Arial" panose="020B0604020202020204" pitchFamily="34" charset="0"/>
                <a:cs typeface="Arial" panose="020B0604020202020204" pitchFamily="34" charset="0"/>
              </a:rPr>
              <a:t>• Assess the behavior of dissolved phase and free phase contaminant flow in groundwater and surface water systems</a:t>
            </a:r>
          </a:p>
          <a:p>
            <a:pPr algn="l"/>
            <a:r>
              <a:rPr lang="en-US" dirty="0">
                <a:latin typeface="Arial" panose="020B0604020202020204" pitchFamily="34" charset="0"/>
                <a:cs typeface="Arial" panose="020B0604020202020204" pitchFamily="34" charset="0"/>
              </a:rPr>
              <a:t>• Assess salt water intrusion</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Design, implement and interpret fate and transport models</a:t>
            </a:r>
          </a:p>
          <a:p>
            <a:pPr algn="l"/>
            <a:r>
              <a:rPr lang="en-US" dirty="0">
                <a:latin typeface="Arial" panose="020B0604020202020204" pitchFamily="34" charset="0"/>
                <a:cs typeface="Arial" panose="020B0604020202020204" pitchFamily="34" charset="0"/>
              </a:rPr>
              <a:t>• Identify minerals and rocks based on their chemical properties and constituents</a:t>
            </a:r>
          </a:p>
        </p:txBody>
      </p:sp>
    </p:spTree>
    <p:extLst>
      <p:ext uri="{BB962C8B-B14F-4D97-AF65-F5344CB8AC3E}">
        <p14:creationId xmlns:p14="http://schemas.microsoft.com/office/powerpoint/2010/main" val="371358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b="1" dirty="0">
                <a:latin typeface="Arial" panose="020B0604020202020204" pitchFamily="34" charset="0"/>
                <a:cs typeface="Arial" panose="020B0604020202020204" pitchFamily="34" charset="0"/>
              </a:rPr>
              <a:t>MINERALOGY/PETROLOGY</a:t>
            </a:r>
          </a:p>
          <a:p>
            <a:pPr algn="l"/>
            <a:r>
              <a:rPr lang="en-US" dirty="0">
                <a:latin typeface="Arial" panose="020B0604020202020204" pitchFamily="34" charset="0"/>
                <a:cs typeface="Arial" panose="020B0604020202020204" pitchFamily="34" charset="0"/>
              </a:rPr>
              <a:t>• Identify minerals and their physiochemical properties</a:t>
            </a:r>
          </a:p>
          <a:p>
            <a:pPr algn="l"/>
            <a:r>
              <a:rPr lang="en-US" dirty="0">
                <a:latin typeface="Arial" panose="020B0604020202020204" pitchFamily="34" charset="0"/>
                <a:cs typeface="Arial" panose="020B0604020202020204" pitchFamily="34" charset="0"/>
              </a:rPr>
              <a:t>• Identify mineral assemblages</a:t>
            </a:r>
          </a:p>
          <a:p>
            <a:pPr algn="l"/>
            <a:r>
              <a:rPr lang="en-US" dirty="0">
                <a:latin typeface="Arial" panose="020B0604020202020204" pitchFamily="34" charset="0"/>
                <a:cs typeface="Arial" panose="020B0604020202020204" pitchFamily="34" charset="0"/>
              </a:rPr>
              <a:t>• Determine probable genesis and sequence of mineral assemblages</a:t>
            </a:r>
          </a:p>
          <a:p>
            <a:pPr algn="l"/>
            <a:r>
              <a:rPr lang="en-US" dirty="0">
                <a:latin typeface="Arial" panose="020B0604020202020204" pitchFamily="34" charset="0"/>
                <a:cs typeface="Arial" panose="020B0604020202020204" pitchFamily="34" charset="0"/>
              </a:rPr>
              <a:t>• Predict subsurface mineral characteristics on the basis of exposures and drill holes</a:t>
            </a:r>
          </a:p>
          <a:p>
            <a:pPr algn="l"/>
            <a:r>
              <a:rPr lang="en-US" dirty="0">
                <a:latin typeface="Arial" panose="020B0604020202020204" pitchFamily="34" charset="0"/>
                <a:cs typeface="Arial" panose="020B0604020202020204" pitchFamily="34" charset="0"/>
              </a:rPr>
              <a:t>• Identify and classify major rock types</a:t>
            </a:r>
          </a:p>
          <a:p>
            <a:pPr algn="l"/>
            <a:r>
              <a:rPr lang="en-US" dirty="0">
                <a:latin typeface="Arial" panose="020B0604020202020204" pitchFamily="34" charset="0"/>
                <a:cs typeface="Arial" panose="020B0604020202020204" pitchFamily="34" charset="0"/>
              </a:rPr>
              <a:t>• Determine physical properties of rocks</a:t>
            </a:r>
          </a:p>
          <a:p>
            <a:pPr algn="l"/>
            <a:r>
              <a:rPr lang="en-US" dirty="0">
                <a:latin typeface="Arial" panose="020B0604020202020204" pitchFamily="34" charset="0"/>
                <a:cs typeface="Arial" panose="020B0604020202020204" pitchFamily="34" charset="0"/>
              </a:rPr>
              <a:t>• Determine geotechnical properties of rocks</a:t>
            </a:r>
          </a:p>
          <a:p>
            <a:pPr algn="l"/>
            <a:r>
              <a:rPr lang="en-US" dirty="0">
                <a:latin typeface="Arial" panose="020B0604020202020204" pitchFamily="34" charset="0"/>
                <a:cs typeface="Arial" panose="020B0604020202020204" pitchFamily="34" charset="0"/>
              </a:rPr>
              <a:t>• Determine types, effects, and/or degrees of rock and mineral alteration</a:t>
            </a:r>
          </a:p>
          <a:p>
            <a:pPr algn="l"/>
            <a:r>
              <a:rPr lang="en-US" dirty="0">
                <a:latin typeface="Arial" panose="020B0604020202020204" pitchFamily="34" charset="0"/>
                <a:cs typeface="Arial" panose="020B0604020202020204" pitchFamily="34" charset="0"/>
              </a:rPr>
              <a:t>• Determine suites of rock types</a:t>
            </a:r>
          </a:p>
        </p:txBody>
      </p:sp>
    </p:spTree>
    <p:extLst>
      <p:ext uri="{BB962C8B-B14F-4D97-AF65-F5344CB8AC3E}">
        <p14:creationId xmlns:p14="http://schemas.microsoft.com/office/powerpoint/2010/main" val="3502143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dirty="0">
                <a:latin typeface="Arial" panose="020B0604020202020204" pitchFamily="34" charset="0"/>
                <a:cs typeface="Arial" panose="020B0604020202020204" pitchFamily="34" charset="0"/>
              </a:rPr>
              <a:t>• Characterize mineral assemblages and probable genesis</a:t>
            </a:r>
          </a:p>
          <a:p>
            <a:pPr algn="l"/>
            <a:r>
              <a:rPr lang="en-US" dirty="0">
                <a:latin typeface="Arial" panose="020B0604020202020204" pitchFamily="34" charset="0"/>
                <a:cs typeface="Arial" panose="020B0604020202020204" pitchFamily="34" charset="0"/>
              </a:rPr>
              <a:t>• Plan and conduct mineralogic or petrologic investigations</a:t>
            </a:r>
          </a:p>
          <a:p>
            <a:pPr algn="l"/>
            <a:r>
              <a:rPr lang="en-US" dirty="0">
                <a:latin typeface="Arial" panose="020B0604020202020204" pitchFamily="34" charset="0"/>
                <a:cs typeface="Arial" panose="020B0604020202020204" pitchFamily="34" charset="0"/>
              </a:rPr>
              <a:t>• Identify minerals and rocks and their characteristics</a:t>
            </a:r>
          </a:p>
          <a:p>
            <a:pPr algn="l"/>
            <a:r>
              <a:rPr lang="en-US" dirty="0">
                <a:latin typeface="Arial" panose="020B0604020202020204" pitchFamily="34" charset="0"/>
                <a:cs typeface="Arial" panose="020B0604020202020204" pitchFamily="34" charset="0"/>
              </a:rPr>
              <a:t>• Identify and interpret rock and mineral sequences, associations, and genesis</a:t>
            </a:r>
          </a:p>
        </p:txBody>
      </p:sp>
    </p:spTree>
    <p:extLst>
      <p:ext uri="{BB962C8B-B14F-4D97-AF65-F5344CB8AC3E}">
        <p14:creationId xmlns:p14="http://schemas.microsoft.com/office/powerpoint/2010/main" val="217828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188258" y="1761565"/>
            <a:ext cx="11564471" cy="4746811"/>
          </a:xfrm>
        </p:spPr>
        <p:txBody>
          <a:bodyPr>
            <a:noAutofit/>
          </a:bodyPr>
          <a:lstStyle/>
          <a:p>
            <a:pPr algn="l"/>
            <a:r>
              <a:rPr lang="en-US" b="1" dirty="0">
                <a:latin typeface="Arial" panose="020B0604020202020204" pitchFamily="34" charset="0"/>
                <a:cs typeface="Arial" panose="020B0604020202020204" pitchFamily="34" charset="0"/>
              </a:rPr>
              <a:t>STRATIGRAPHY/HISTORICAL GEOLOGY</a:t>
            </a:r>
          </a:p>
          <a:p>
            <a:pPr algn="l"/>
            <a:r>
              <a:rPr lang="en-US" dirty="0">
                <a:latin typeface="Arial" panose="020B0604020202020204" pitchFamily="34" charset="0"/>
                <a:cs typeface="Arial" panose="020B0604020202020204" pitchFamily="34" charset="0"/>
              </a:rPr>
              <a:t>• Plan and conduct sedimentologic, and stratigraphic investigations</a:t>
            </a:r>
          </a:p>
          <a:p>
            <a:pPr algn="l"/>
            <a:r>
              <a:rPr lang="en-US" dirty="0">
                <a:latin typeface="Arial" panose="020B0604020202020204" pitchFamily="34" charset="0"/>
                <a:cs typeface="Arial" panose="020B0604020202020204" pitchFamily="34" charset="0"/>
              </a:rPr>
              <a:t>• Identify and interpret sedimentary structures depositional environments, and</a:t>
            </a:r>
          </a:p>
          <a:p>
            <a:pPr algn="l"/>
            <a:r>
              <a:rPr lang="en-US" dirty="0">
                <a:latin typeface="Arial" panose="020B0604020202020204" pitchFamily="34" charset="0"/>
                <a:cs typeface="Arial" panose="020B0604020202020204" pitchFamily="34" charset="0"/>
              </a:rPr>
              <a:t>sediment provenance</a:t>
            </a:r>
          </a:p>
          <a:p>
            <a:pPr algn="l"/>
            <a:r>
              <a:rPr lang="en-US" dirty="0">
                <a:latin typeface="Arial" panose="020B0604020202020204" pitchFamily="34" charset="0"/>
                <a:cs typeface="Arial" panose="020B0604020202020204" pitchFamily="34" charset="0"/>
              </a:rPr>
              <a:t>• Identify and interpret sediment or rock sequences, positions, and ages</a:t>
            </a:r>
          </a:p>
          <a:p>
            <a:pPr algn="l"/>
            <a:r>
              <a:rPr lang="en-US" dirty="0">
                <a:latin typeface="Arial" panose="020B0604020202020204" pitchFamily="34" charset="0"/>
                <a:cs typeface="Arial" panose="020B0604020202020204" pitchFamily="34" charset="0"/>
              </a:rPr>
              <a:t>• Establish relative position of rock units</a:t>
            </a:r>
          </a:p>
          <a:p>
            <a:pPr algn="l"/>
            <a:r>
              <a:rPr lang="en-US" dirty="0">
                <a:latin typeface="Arial" panose="020B0604020202020204" pitchFamily="34" charset="0"/>
                <a:cs typeface="Arial" panose="020B0604020202020204" pitchFamily="34" charset="0"/>
              </a:rPr>
              <a:t>• Determine relative and absolute ages of rocks</a:t>
            </a:r>
          </a:p>
          <a:p>
            <a:pPr algn="l"/>
            <a:r>
              <a:rPr lang="en-US" dirty="0">
                <a:latin typeface="Arial" panose="020B0604020202020204" pitchFamily="34" charset="0"/>
                <a:cs typeface="Arial" panose="020B0604020202020204" pitchFamily="34" charset="0"/>
              </a:rPr>
              <a:t>• Interpret depositional environments and structures and evaluate post-</a:t>
            </a:r>
          </a:p>
          <a:p>
            <a:pPr algn="l"/>
            <a:r>
              <a:rPr lang="en-US" dirty="0">
                <a:latin typeface="Arial" panose="020B0604020202020204" pitchFamily="34" charset="0"/>
                <a:cs typeface="Arial" panose="020B0604020202020204" pitchFamily="34" charset="0"/>
              </a:rPr>
              <a:t>depositional changes</a:t>
            </a:r>
          </a:p>
          <a:p>
            <a:pPr algn="l"/>
            <a:r>
              <a:rPr lang="en-US" dirty="0">
                <a:latin typeface="Arial" panose="020B0604020202020204" pitchFamily="34" charset="0"/>
                <a:cs typeface="Arial" panose="020B0604020202020204" pitchFamily="34" charset="0"/>
              </a:rPr>
              <a:t>• Perform facies analyses</a:t>
            </a: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458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dirty="0">
                <a:latin typeface="Arial" panose="020B0604020202020204" pitchFamily="34" charset="0"/>
                <a:cs typeface="Arial" panose="020B0604020202020204" pitchFamily="34" charset="0"/>
              </a:rPr>
              <a:t>• Correlate rock units</a:t>
            </a:r>
          </a:p>
          <a:p>
            <a:pPr algn="l"/>
            <a:r>
              <a:rPr lang="en-US" dirty="0">
                <a:latin typeface="Arial" panose="020B0604020202020204" pitchFamily="34" charset="0"/>
                <a:cs typeface="Arial" panose="020B0604020202020204" pitchFamily="34" charset="0"/>
              </a:rPr>
              <a:t>• Interpret geologic history</a:t>
            </a:r>
          </a:p>
          <a:p>
            <a:pPr algn="l"/>
            <a:r>
              <a:rPr lang="en-US" dirty="0">
                <a:latin typeface="Arial" panose="020B0604020202020204" pitchFamily="34" charset="0"/>
                <a:cs typeface="Arial" panose="020B0604020202020204" pitchFamily="34" charset="0"/>
              </a:rPr>
              <a:t>• Determine and establish basis for stratigraphic classification and nomenclature</a:t>
            </a:r>
          </a:p>
          <a:p>
            <a:pPr algn="l"/>
            <a:r>
              <a:rPr lang="en-US" dirty="0">
                <a:latin typeface="Arial" panose="020B0604020202020204" pitchFamily="34" charset="0"/>
                <a:cs typeface="Arial" panose="020B0604020202020204" pitchFamily="34" charset="0"/>
              </a:rPr>
              <a:t>• Establish stratigraphic correlations and interpret rock sequences, positions, and</a:t>
            </a:r>
          </a:p>
          <a:p>
            <a:pPr algn="l"/>
            <a:r>
              <a:rPr lang="en-US" dirty="0">
                <a:latin typeface="Arial" panose="020B0604020202020204" pitchFamily="34" charset="0"/>
                <a:cs typeface="Arial" panose="020B0604020202020204" pitchFamily="34" charset="0"/>
              </a:rPr>
              <a:t>ages</a:t>
            </a:r>
          </a:p>
          <a:p>
            <a:pPr algn="l"/>
            <a:r>
              <a:rPr lang="en-US" dirty="0">
                <a:latin typeface="Arial" panose="020B0604020202020204" pitchFamily="34" charset="0"/>
                <a:cs typeface="Arial" panose="020B0604020202020204" pitchFamily="34" charset="0"/>
              </a:rPr>
              <a:t>• Establish provenance of sedimentary deposits</a:t>
            </a:r>
          </a:p>
        </p:txBody>
      </p:sp>
    </p:spTree>
    <p:extLst>
      <p:ext uri="{BB962C8B-B14F-4D97-AF65-F5344CB8AC3E}">
        <p14:creationId xmlns:p14="http://schemas.microsoft.com/office/powerpoint/2010/main" val="3313704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b="1" dirty="0">
                <a:latin typeface="Arial" panose="020B0604020202020204" pitchFamily="34" charset="0"/>
                <a:cs typeface="Arial" panose="020B0604020202020204" pitchFamily="34" charset="0"/>
              </a:rPr>
              <a:t>STRUCTURAL GEOLOGY</a:t>
            </a:r>
          </a:p>
          <a:p>
            <a:pPr algn="l"/>
            <a:r>
              <a:rPr lang="en-US" dirty="0">
                <a:latin typeface="Arial" panose="020B0604020202020204" pitchFamily="34" charset="0"/>
                <a:cs typeface="Arial" panose="020B0604020202020204" pitchFamily="34" charset="0"/>
              </a:rPr>
              <a:t>• Plan and conduct structural and tectonic investigations</a:t>
            </a:r>
          </a:p>
          <a:p>
            <a:pPr algn="l"/>
            <a:r>
              <a:rPr lang="en-US" dirty="0">
                <a:latin typeface="Arial" panose="020B0604020202020204" pitchFamily="34" charset="0"/>
                <a:cs typeface="Arial" panose="020B0604020202020204" pitchFamily="34" charset="0"/>
              </a:rPr>
              <a:t>• Develop deformational history through structural analyses</a:t>
            </a:r>
          </a:p>
          <a:p>
            <a:pPr algn="l"/>
            <a:r>
              <a:rPr lang="en-US" dirty="0">
                <a:latin typeface="Arial" panose="020B0604020202020204" pitchFamily="34" charset="0"/>
                <a:cs typeface="Arial" panose="020B0604020202020204" pitchFamily="34" charset="0"/>
              </a:rPr>
              <a:t>• Identify structural features and their interrelationships</a:t>
            </a:r>
          </a:p>
          <a:p>
            <a:pPr algn="l"/>
            <a:r>
              <a:rPr lang="en-US" dirty="0">
                <a:latin typeface="Arial" panose="020B0604020202020204" pitchFamily="34" charset="0"/>
                <a:cs typeface="Arial" panose="020B0604020202020204" pitchFamily="34" charset="0"/>
              </a:rPr>
              <a:t>• Determine orientation of structural features</a:t>
            </a:r>
          </a:p>
          <a:p>
            <a:pPr algn="l"/>
            <a:r>
              <a:rPr lang="en-US" dirty="0">
                <a:latin typeface="Arial" panose="020B0604020202020204" pitchFamily="34" charset="0"/>
                <a:cs typeface="Arial" panose="020B0604020202020204" pitchFamily="34" charset="0"/>
              </a:rPr>
              <a:t>• Map structural features</a:t>
            </a:r>
          </a:p>
          <a:p>
            <a:pPr algn="l"/>
            <a:r>
              <a:rPr lang="en-US" dirty="0">
                <a:latin typeface="Arial" panose="020B0604020202020204" pitchFamily="34" charset="0"/>
                <a:cs typeface="Arial" panose="020B0604020202020204" pitchFamily="34" charset="0"/>
              </a:rPr>
              <a:t>• Perform qualitative and quantitative structural analyses</a:t>
            </a:r>
          </a:p>
          <a:p>
            <a:pPr algn="l"/>
            <a:r>
              <a:rPr lang="en-US" dirty="0">
                <a:latin typeface="Arial" panose="020B0604020202020204" pitchFamily="34" charset="0"/>
                <a:cs typeface="Arial" panose="020B0604020202020204" pitchFamily="34" charset="0"/>
              </a:rPr>
              <a:t>• Correlate separated structural features</a:t>
            </a:r>
          </a:p>
          <a:p>
            <a:pPr algn="l"/>
            <a:r>
              <a:rPr lang="en-US" dirty="0">
                <a:latin typeface="Arial" panose="020B0604020202020204" pitchFamily="34" charset="0"/>
                <a:cs typeface="Arial" panose="020B0604020202020204" pitchFamily="34" charset="0"/>
              </a:rPr>
              <a:t>• Develop and interpret tectonic history through structural analyses</a:t>
            </a:r>
          </a:p>
          <a:p>
            <a:pPr algn="l"/>
            <a:r>
              <a:rPr lang="en-US" dirty="0">
                <a:latin typeface="Arial" panose="020B0604020202020204" pitchFamily="34" charset="0"/>
                <a:cs typeface="Arial" panose="020B0604020202020204" pitchFamily="34" charset="0"/>
              </a:rPr>
              <a:t>• Map, interpret, and monitor fault movement</a:t>
            </a:r>
          </a:p>
        </p:txBody>
      </p:sp>
    </p:spTree>
    <p:extLst>
      <p:ext uri="{BB962C8B-B14F-4D97-AF65-F5344CB8AC3E}">
        <p14:creationId xmlns:p14="http://schemas.microsoft.com/office/powerpoint/2010/main" val="3100407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dirty="0">
                <a:latin typeface="Arial" panose="020B0604020202020204" pitchFamily="34" charset="0"/>
                <a:cs typeface="Arial" panose="020B0604020202020204" pitchFamily="34" charset="0"/>
              </a:rPr>
              <a:t>• Identify geological structures, lineaments, fracture systems or other features</a:t>
            </a:r>
          </a:p>
          <a:p>
            <a:pPr algn="l"/>
            <a:r>
              <a:rPr lang="en-US" dirty="0">
                <a:latin typeface="Arial" panose="020B0604020202020204" pitchFamily="34" charset="0"/>
                <a:cs typeface="Arial" panose="020B0604020202020204" pitchFamily="34" charset="0"/>
              </a:rPr>
              <a:t>from surface or subsurface mapping or remote imagery</a:t>
            </a:r>
          </a:p>
          <a:p>
            <a:pPr algn="l"/>
            <a:endParaRPr lang="en-US"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PALEONTOLOGY</a:t>
            </a:r>
          </a:p>
          <a:p>
            <a:pPr algn="l"/>
            <a:r>
              <a:rPr lang="en-US" dirty="0">
                <a:latin typeface="Arial" panose="020B0604020202020204" pitchFamily="34" charset="0"/>
                <a:cs typeface="Arial" panose="020B0604020202020204" pitchFamily="34" charset="0"/>
              </a:rPr>
              <a:t>• Plan and conduct </a:t>
            </a:r>
            <a:r>
              <a:rPr lang="en-US" dirty="0" err="1">
                <a:latin typeface="Arial" panose="020B0604020202020204" pitchFamily="34" charset="0"/>
                <a:cs typeface="Arial" panose="020B0604020202020204" pitchFamily="34" charset="0"/>
              </a:rPr>
              <a:t>paleontologic</a:t>
            </a:r>
            <a:r>
              <a:rPr lang="en-US" dirty="0">
                <a:latin typeface="Arial" panose="020B0604020202020204" pitchFamily="34" charset="0"/>
                <a:cs typeface="Arial" panose="020B0604020202020204" pitchFamily="34" charset="0"/>
              </a:rPr>
              <a:t> investigations</a:t>
            </a:r>
          </a:p>
          <a:p>
            <a:pPr algn="l"/>
            <a:r>
              <a:rPr lang="en-US" dirty="0">
                <a:latin typeface="Arial" panose="020B0604020202020204" pitchFamily="34" charset="0"/>
                <a:cs typeface="Arial" panose="020B0604020202020204" pitchFamily="34" charset="0"/>
              </a:rPr>
              <a:t>• Correlate rocks </a:t>
            </a:r>
            <a:r>
              <a:rPr lang="en-US" dirty="0" err="1">
                <a:latin typeface="Arial" panose="020B0604020202020204" pitchFamily="34" charset="0"/>
                <a:cs typeface="Arial" panose="020B0604020202020204" pitchFamily="34" charset="0"/>
              </a:rPr>
              <a:t>biostratigraphically</a:t>
            </a:r>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 Identify fossils and fossil assemblages and make paleontological interpretations</a:t>
            </a:r>
          </a:p>
          <a:p>
            <a:pPr algn="l"/>
            <a:r>
              <a:rPr lang="en-US" dirty="0">
                <a:latin typeface="Arial" panose="020B0604020202020204" pitchFamily="34" charset="0"/>
                <a:cs typeface="Arial" panose="020B0604020202020204" pitchFamily="34" charset="0"/>
              </a:rPr>
              <a:t>for age and </a:t>
            </a:r>
            <a:r>
              <a:rPr lang="en-US" dirty="0" err="1">
                <a:latin typeface="Arial" panose="020B0604020202020204" pitchFamily="34" charset="0"/>
                <a:cs typeface="Arial" panose="020B0604020202020204" pitchFamily="34" charset="0"/>
              </a:rPr>
              <a:t>paleoecological</a:t>
            </a:r>
            <a:r>
              <a:rPr lang="en-US" dirty="0">
                <a:latin typeface="Arial" panose="020B0604020202020204" pitchFamily="34" charset="0"/>
                <a:cs typeface="Arial" panose="020B0604020202020204" pitchFamily="34" charset="0"/>
              </a:rPr>
              <a:t> interpretations</a:t>
            </a:r>
          </a:p>
        </p:txBody>
      </p:sp>
    </p:spTree>
    <p:extLst>
      <p:ext uri="{BB962C8B-B14F-4D97-AF65-F5344CB8AC3E}">
        <p14:creationId xmlns:p14="http://schemas.microsoft.com/office/powerpoint/2010/main" val="576478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lnSpcReduction="10000"/>
          </a:bodyPr>
          <a:lstStyle/>
          <a:p>
            <a:pPr algn="l"/>
            <a:r>
              <a:rPr lang="en-US" b="1" dirty="0"/>
              <a:t>GEOMORPHOLOGY</a:t>
            </a:r>
          </a:p>
          <a:p>
            <a:pPr algn="l"/>
            <a:r>
              <a:rPr lang="en-US" dirty="0"/>
              <a:t>• Evaluate geomorphic processes and development of landforms and soils</a:t>
            </a:r>
          </a:p>
          <a:p>
            <a:pPr algn="l"/>
            <a:r>
              <a:rPr lang="en-US" dirty="0"/>
              <a:t>• Identify and classify landforms</a:t>
            </a:r>
          </a:p>
          <a:p>
            <a:pPr algn="l"/>
            <a:r>
              <a:rPr lang="en-US" dirty="0"/>
              <a:t>• Plan and conduct geomorphic investigations</a:t>
            </a:r>
          </a:p>
          <a:p>
            <a:pPr algn="l"/>
            <a:r>
              <a:rPr lang="en-US" dirty="0"/>
              <a:t>• Determine geomorphic processes and development of landforms and soils</a:t>
            </a:r>
          </a:p>
          <a:p>
            <a:pPr algn="l"/>
            <a:r>
              <a:rPr lang="en-US" dirty="0"/>
              <a:t>• Determine absolute or relative age relationships of landforms and soils</a:t>
            </a:r>
          </a:p>
          <a:p>
            <a:pPr algn="l"/>
            <a:r>
              <a:rPr lang="en-US" dirty="0"/>
              <a:t>• Identify potential hazardous geomorphological conditions</a:t>
            </a:r>
          </a:p>
          <a:p>
            <a:pPr algn="l"/>
            <a:r>
              <a:rPr lang="en-US" dirty="0"/>
              <a:t>• Identify flood plain extent</a:t>
            </a:r>
          </a:p>
          <a:p>
            <a:pPr algn="l"/>
            <a:r>
              <a:rPr lang="en-US" dirty="0"/>
              <a:t>• Determine high water (i.e. flood) levels</a:t>
            </a:r>
          </a:p>
          <a:p>
            <a:pPr algn="l"/>
            <a:r>
              <a:rPr lang="en-US" dirty="0"/>
              <a:t>• Evaluate stream or shoreline erosion and transport processes</a:t>
            </a:r>
          </a:p>
          <a:p>
            <a:pPr algn="l"/>
            <a:r>
              <a:rPr lang="en-US" dirty="0"/>
              <a:t>• Evaluate regional geomorphology</a:t>
            </a:r>
          </a:p>
        </p:txBody>
      </p:sp>
    </p:spTree>
    <p:extLst>
      <p:ext uri="{BB962C8B-B14F-4D97-AF65-F5344CB8AC3E}">
        <p14:creationId xmlns:p14="http://schemas.microsoft.com/office/powerpoint/2010/main" val="1366168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b="1" dirty="0">
                <a:latin typeface="Arial" panose="020B0604020202020204" pitchFamily="34" charset="0"/>
                <a:cs typeface="Arial" panose="020B0604020202020204" pitchFamily="34" charset="0"/>
              </a:rPr>
              <a:t>GEOPHYSICS</a:t>
            </a:r>
          </a:p>
          <a:p>
            <a:pPr algn="l"/>
            <a:r>
              <a:rPr lang="en-US" dirty="0">
                <a:latin typeface="Arial" panose="020B0604020202020204" pitchFamily="34" charset="0"/>
                <a:cs typeface="Arial" panose="020B0604020202020204" pitchFamily="34" charset="0"/>
              </a:rPr>
              <a:t>• Select methods of geophysical investigations</a:t>
            </a:r>
          </a:p>
          <a:p>
            <a:pPr algn="l"/>
            <a:r>
              <a:rPr lang="en-US" dirty="0">
                <a:latin typeface="Arial" panose="020B0604020202020204" pitchFamily="34" charset="0"/>
                <a:cs typeface="Arial" panose="020B0604020202020204" pitchFamily="34" charset="0"/>
              </a:rPr>
              <a:t>• Perform geophysical investigations in the field</a:t>
            </a:r>
          </a:p>
          <a:p>
            <a:pPr algn="l"/>
            <a:r>
              <a:rPr lang="en-US" dirty="0">
                <a:latin typeface="Arial" panose="020B0604020202020204" pitchFamily="34" charset="0"/>
                <a:cs typeface="Arial" panose="020B0604020202020204" pitchFamily="34" charset="0"/>
              </a:rPr>
              <a:t>• Perform geological interpretation of geophysical data</a:t>
            </a:r>
          </a:p>
          <a:p>
            <a:pPr algn="l"/>
            <a:r>
              <a:rPr lang="en-US" dirty="0">
                <a:latin typeface="Arial" panose="020B0604020202020204" pitchFamily="34" charset="0"/>
                <a:cs typeface="Arial" panose="020B0604020202020204" pitchFamily="34" charset="0"/>
              </a:rPr>
              <a:t>• Design, implement, and interpret data from surface or subsurface geophysical</a:t>
            </a:r>
          </a:p>
          <a:p>
            <a:pPr algn="l"/>
            <a:r>
              <a:rPr lang="en-US" dirty="0">
                <a:latin typeface="Arial" panose="020B0604020202020204" pitchFamily="34" charset="0"/>
                <a:cs typeface="Arial" panose="020B0604020202020204" pitchFamily="34" charset="0"/>
              </a:rPr>
              <a:t>programs including data from borehole geophysical programs</a:t>
            </a:r>
          </a:p>
          <a:p>
            <a:pPr algn="l"/>
            <a:r>
              <a:rPr lang="en-US" dirty="0">
                <a:latin typeface="Arial" panose="020B0604020202020204" pitchFamily="34" charset="0"/>
                <a:cs typeface="Arial" panose="020B0604020202020204" pitchFamily="34" charset="0"/>
              </a:rPr>
              <a:t>• Identify potentially hazardous geological conditions by using geophysical</a:t>
            </a:r>
          </a:p>
          <a:p>
            <a:pPr algn="l"/>
            <a:r>
              <a:rPr lang="en-US" dirty="0">
                <a:latin typeface="Arial" panose="020B0604020202020204" pitchFamily="34" charset="0"/>
                <a:cs typeface="Arial" panose="020B0604020202020204" pitchFamily="34" charset="0"/>
              </a:rPr>
              <a:t>techniques</a:t>
            </a:r>
          </a:p>
          <a:p>
            <a:pPr algn="l"/>
            <a:r>
              <a:rPr lang="en-US" dirty="0">
                <a:latin typeface="Arial" panose="020B0604020202020204" pitchFamily="34" charset="0"/>
                <a:cs typeface="Arial" panose="020B0604020202020204" pitchFamily="34" charset="0"/>
              </a:rPr>
              <a:t>• Use wireline geophysical instruments to delineate stratigraphic/lithologic units</a:t>
            </a:r>
          </a:p>
        </p:txBody>
      </p:sp>
    </p:spTree>
    <p:extLst>
      <p:ext uri="{BB962C8B-B14F-4D97-AF65-F5344CB8AC3E}">
        <p14:creationId xmlns:p14="http://schemas.microsoft.com/office/powerpoint/2010/main" val="3815017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dirty="0">
                <a:latin typeface="Arial" panose="020B0604020202020204" pitchFamily="34" charset="0"/>
                <a:cs typeface="Arial" panose="020B0604020202020204" pitchFamily="34" charset="0"/>
              </a:rPr>
              <a:t>• Conduct geophysical field surveys and interpretations, e.g.: petrophysical well</a:t>
            </a:r>
          </a:p>
          <a:p>
            <a:pPr algn="l"/>
            <a:r>
              <a:rPr lang="en-US" dirty="0">
                <a:latin typeface="Arial" panose="020B0604020202020204" pitchFamily="34" charset="0"/>
                <a:cs typeface="Arial" panose="020B0604020202020204" pitchFamily="34" charset="0"/>
              </a:rPr>
              <a:t>bore logging; seismic data (reflection and refraction); radiological, radar, remote</a:t>
            </a:r>
          </a:p>
          <a:p>
            <a:pPr algn="l"/>
            <a:r>
              <a:rPr lang="en-US" dirty="0">
                <a:latin typeface="Arial" panose="020B0604020202020204" pitchFamily="34" charset="0"/>
                <a:cs typeface="Arial" panose="020B0604020202020204" pitchFamily="34" charset="0"/>
              </a:rPr>
              <a:t>sensing, electro-conductive or resistive surveys. Includes delineation of mineral</a:t>
            </a:r>
          </a:p>
          <a:p>
            <a:pPr algn="l"/>
            <a:r>
              <a:rPr lang="en-US" dirty="0">
                <a:latin typeface="Arial" panose="020B0604020202020204" pitchFamily="34" charset="0"/>
                <a:cs typeface="Arial" panose="020B0604020202020204" pitchFamily="34" charset="0"/>
              </a:rPr>
              <a:t>and hydrocarbon deposits, interpretation of depositional environments,</a:t>
            </a:r>
          </a:p>
          <a:p>
            <a:pPr algn="l"/>
            <a:r>
              <a:rPr lang="en-US" dirty="0">
                <a:latin typeface="Arial" panose="020B0604020202020204" pitchFamily="34" charset="0"/>
                <a:cs typeface="Arial" panose="020B0604020202020204" pitchFamily="34" charset="0"/>
              </a:rPr>
              <a:t>formation boundaries, faults, salt water contamination-intrusion, contaminant</a:t>
            </a:r>
          </a:p>
          <a:p>
            <a:pPr algn="l"/>
            <a:r>
              <a:rPr lang="en-US" dirty="0">
                <a:latin typeface="Arial" panose="020B0604020202020204" pitchFamily="34" charset="0"/>
                <a:cs typeface="Arial" panose="020B0604020202020204" pitchFamily="34" charset="0"/>
              </a:rPr>
              <a:t>plume delineation and other structural/stratigraphic interpretations.</a:t>
            </a:r>
          </a:p>
          <a:p>
            <a:pPr algn="l"/>
            <a:r>
              <a:rPr lang="en-US" dirty="0">
                <a:latin typeface="Arial" panose="020B0604020202020204" pitchFamily="34" charset="0"/>
                <a:cs typeface="Arial" panose="020B0604020202020204" pitchFamily="34" charset="0"/>
              </a:rPr>
              <a:t>• Identify and delineate earthquake/seismic hazards</a:t>
            </a:r>
          </a:p>
          <a:p>
            <a:pPr algn="l"/>
            <a:r>
              <a:rPr lang="en-US" dirty="0">
                <a:latin typeface="Arial" panose="020B0604020202020204" pitchFamily="34" charset="0"/>
                <a:cs typeface="Arial" panose="020B0604020202020204" pitchFamily="34" charset="0"/>
              </a:rPr>
              <a:t>• Interpret </a:t>
            </a:r>
            <a:r>
              <a:rPr lang="en-US" dirty="0" err="1">
                <a:latin typeface="Arial" panose="020B0604020202020204" pitchFamily="34" charset="0"/>
                <a:cs typeface="Arial" panose="020B0604020202020204" pitchFamily="34" charset="0"/>
              </a:rPr>
              <a:t>paleoseismic</a:t>
            </a:r>
            <a:r>
              <a:rPr lang="en-US" dirty="0">
                <a:latin typeface="Arial" panose="020B0604020202020204" pitchFamily="34" charset="0"/>
                <a:cs typeface="Arial" panose="020B0604020202020204" pitchFamily="34" charset="0"/>
              </a:rPr>
              <a:t> history</a:t>
            </a:r>
          </a:p>
        </p:txBody>
      </p:sp>
    </p:spTree>
    <p:extLst>
      <p:ext uri="{BB962C8B-B14F-4D97-AF65-F5344CB8AC3E}">
        <p14:creationId xmlns:p14="http://schemas.microsoft.com/office/powerpoint/2010/main" val="420070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5660-C552-3A30-FD5B-D808F8F1D60F}"/>
              </a:ext>
            </a:extLst>
          </p:cNvPr>
          <p:cNvSpPr>
            <a:spLocks noGrp="1"/>
          </p:cNvSpPr>
          <p:nvPr>
            <p:ph type="title"/>
          </p:nvPr>
        </p:nvSpPr>
        <p:spPr/>
        <p:txBody>
          <a:bodyPr>
            <a:normAutofit/>
          </a:bodyPr>
          <a:lstStyle/>
          <a:p>
            <a:pPr algn="ctr"/>
            <a:r>
              <a:rPr lang="en-US" sz="4800" b="1" dirty="0">
                <a:latin typeface="Arial" panose="020B0604020202020204" pitchFamily="34" charset="0"/>
                <a:cs typeface="Arial" panose="020B0604020202020204" pitchFamily="34" charset="0"/>
              </a:rPr>
              <a:t>CANDIDATE QUALIFICATIONS</a:t>
            </a:r>
          </a:p>
        </p:txBody>
      </p:sp>
      <p:sp>
        <p:nvSpPr>
          <p:cNvPr id="3" name="Content Placeholder 2">
            <a:extLst>
              <a:ext uri="{FF2B5EF4-FFF2-40B4-BE49-F238E27FC236}">
                <a16:creationId xmlns:a16="http://schemas.microsoft.com/office/drawing/2014/main" id="{935AF679-F402-1FE6-4ADA-48547918CA98}"/>
              </a:ext>
            </a:extLst>
          </p:cNvPr>
          <p:cNvSpPr>
            <a:spLocks noGrp="1"/>
          </p:cNvSpPr>
          <p:nvPr>
            <p:ph idx="1"/>
          </p:nvPr>
        </p:nvSpPr>
        <p:spPr>
          <a:xfrm>
            <a:off x="838200" y="1690688"/>
            <a:ext cx="10294088" cy="4351338"/>
          </a:xfrm>
        </p:spPr>
        <p:txBody>
          <a:bodyPr>
            <a:normAutofit fontScale="92500"/>
          </a:bodyPr>
          <a:lstStyle/>
          <a:p>
            <a:r>
              <a:rPr lang="en-US" dirty="0">
                <a:latin typeface="Arial" panose="020B0604020202020204" pitchFamily="34" charset="0"/>
                <a:cs typeface="Arial" panose="020B0604020202020204" pitchFamily="34" charset="0"/>
              </a:rPr>
              <a:t>Evaluation of the qualifications of candidates who seek licensure provides the first step toward ensuring that this objective is met.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While examinations offer one means of measuring the competency levels of candidates, most jurisdictions, like the LBOPG, also screen candidates on the basis of education and experience requirements set forth in State Laws, Rules, and Regulations.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Eligibility to sit for the ASBOG National Licensure Examinations varies and is determined by each State Member Board. </a:t>
            </a:r>
          </a:p>
        </p:txBody>
      </p:sp>
    </p:spTree>
    <p:extLst>
      <p:ext uri="{BB962C8B-B14F-4D97-AF65-F5344CB8AC3E}">
        <p14:creationId xmlns:p14="http://schemas.microsoft.com/office/powerpoint/2010/main" val="745698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fontScale="92500" lnSpcReduction="20000"/>
          </a:bodyPr>
          <a:lstStyle/>
          <a:p>
            <a:pPr algn="l"/>
            <a:r>
              <a:rPr lang="en-US" b="1" dirty="0">
                <a:latin typeface="Arial" panose="020B0604020202020204" pitchFamily="34" charset="0"/>
                <a:cs typeface="Arial" panose="020B0604020202020204" pitchFamily="34" charset="0"/>
              </a:rPr>
              <a:t>HYDROGEOLOGY/ENVIRONMENTAL GEOCHEMISTRY</a:t>
            </a:r>
          </a:p>
          <a:p>
            <a:pPr algn="l"/>
            <a:r>
              <a:rPr lang="en-US" dirty="0">
                <a:latin typeface="Arial" panose="020B0604020202020204" pitchFamily="34" charset="0"/>
                <a:cs typeface="Arial" panose="020B0604020202020204" pitchFamily="34" charset="0"/>
              </a:rPr>
              <a:t>• Plan and conduct hydrogeological, geochemical, and environmental</a:t>
            </a:r>
          </a:p>
          <a:p>
            <a:pPr algn="l"/>
            <a:r>
              <a:rPr lang="en-US" dirty="0">
                <a:latin typeface="Arial" panose="020B0604020202020204" pitchFamily="34" charset="0"/>
                <a:cs typeface="Arial" panose="020B0604020202020204" pitchFamily="34" charset="0"/>
              </a:rPr>
              <a:t>investigations</a:t>
            </a:r>
          </a:p>
          <a:p>
            <a:pPr algn="l"/>
            <a:r>
              <a:rPr lang="en-US" dirty="0">
                <a:latin typeface="Arial" panose="020B0604020202020204" pitchFamily="34" charset="0"/>
                <a:cs typeface="Arial" panose="020B0604020202020204" pitchFamily="34" charset="0"/>
              </a:rPr>
              <a:t>• Develop and interpret groundwater models</a:t>
            </a:r>
          </a:p>
          <a:p>
            <a:pPr algn="l"/>
            <a:r>
              <a:rPr lang="en-US" dirty="0">
                <a:latin typeface="Arial" panose="020B0604020202020204" pitchFamily="34" charset="0"/>
                <a:cs typeface="Arial" panose="020B0604020202020204" pitchFamily="34" charset="0"/>
              </a:rPr>
              <a:t>• Design and interpret data from hydrologic testing programs including</a:t>
            </a:r>
          </a:p>
          <a:p>
            <a:pPr algn="l"/>
            <a:r>
              <a:rPr lang="en-US" dirty="0">
                <a:latin typeface="Arial" panose="020B0604020202020204" pitchFamily="34" charset="0"/>
                <a:cs typeface="Arial" panose="020B0604020202020204" pitchFamily="34" charset="0"/>
              </a:rPr>
              <a:t>monitoring plans</a:t>
            </a:r>
          </a:p>
          <a:p>
            <a:pPr algn="l"/>
            <a:r>
              <a:rPr lang="en-US" dirty="0">
                <a:latin typeface="Arial" panose="020B0604020202020204" pitchFamily="34" charset="0"/>
                <a:cs typeface="Arial" panose="020B0604020202020204" pitchFamily="34" charset="0"/>
              </a:rPr>
              <a:t>• Utilize geochemical data to evaluate hydrologic conditions</a:t>
            </a:r>
          </a:p>
          <a:p>
            <a:pPr algn="l"/>
            <a:r>
              <a:rPr lang="en-US" dirty="0">
                <a:latin typeface="Arial" panose="020B0604020202020204" pitchFamily="34" charset="0"/>
                <a:cs typeface="Arial" panose="020B0604020202020204" pitchFamily="34" charset="0"/>
              </a:rPr>
              <a:t>• Apply geophysical methods to analyze hydrologic conditions including</a:t>
            </a:r>
          </a:p>
          <a:p>
            <a:pPr algn="l"/>
            <a:r>
              <a:rPr lang="en-US" dirty="0">
                <a:latin typeface="Arial" panose="020B0604020202020204" pitchFamily="34" charset="0"/>
                <a:cs typeface="Arial" panose="020B0604020202020204" pitchFamily="34" charset="0"/>
              </a:rPr>
              <a:t>geophysical logging analysis and interpretation</a:t>
            </a:r>
          </a:p>
          <a:p>
            <a:pPr algn="l"/>
            <a:r>
              <a:rPr lang="en-US" dirty="0">
                <a:latin typeface="Arial" panose="020B0604020202020204" pitchFamily="34" charset="0"/>
                <a:cs typeface="Arial" panose="020B0604020202020204" pitchFamily="34" charset="0"/>
              </a:rPr>
              <a:t>• Determine physical and chemical properties of aquifers and vadose zones</a:t>
            </a:r>
          </a:p>
          <a:p>
            <a:pPr algn="l"/>
            <a:r>
              <a:rPr lang="en-US" dirty="0">
                <a:latin typeface="Arial" panose="020B0604020202020204" pitchFamily="34" charset="0"/>
                <a:cs typeface="Arial" panose="020B0604020202020204" pitchFamily="34" charset="0"/>
              </a:rPr>
              <a:t>• Define and characterize groundwater flow systems</a:t>
            </a:r>
          </a:p>
          <a:p>
            <a:pPr algn="l"/>
            <a:r>
              <a:rPr lang="en-US" dirty="0">
                <a:latin typeface="Arial" panose="020B0604020202020204" pitchFamily="34" charset="0"/>
                <a:cs typeface="Arial" panose="020B0604020202020204" pitchFamily="34" charset="0"/>
              </a:rPr>
              <a:t>• Develop water well abandonment plans including monitoring and public water</a:t>
            </a:r>
          </a:p>
          <a:p>
            <a:pPr algn="l"/>
            <a:r>
              <a:rPr lang="en-US" dirty="0">
                <a:latin typeface="Arial" panose="020B0604020202020204" pitchFamily="34" charset="0"/>
                <a:cs typeface="Arial" panose="020B0604020202020204" pitchFamily="34" charset="0"/>
              </a:rPr>
              <a:t>supply wells</a:t>
            </a:r>
          </a:p>
        </p:txBody>
      </p:sp>
    </p:spTree>
    <p:extLst>
      <p:ext uri="{BB962C8B-B14F-4D97-AF65-F5344CB8AC3E}">
        <p14:creationId xmlns:p14="http://schemas.microsoft.com/office/powerpoint/2010/main" val="2655647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lnSpcReduction="10000"/>
          </a:bodyPr>
          <a:lstStyle/>
          <a:p>
            <a:pPr algn="l"/>
            <a:r>
              <a:rPr lang="en-US" dirty="0">
                <a:latin typeface="Arial" panose="020B0604020202020204" pitchFamily="34" charset="0"/>
                <a:cs typeface="Arial" panose="020B0604020202020204" pitchFamily="34" charset="0"/>
              </a:rPr>
              <a:t>• Evaluate, predict, manage, protect, or remediate surface water or groundwater</a:t>
            </a:r>
          </a:p>
          <a:p>
            <a:pPr algn="l"/>
            <a:r>
              <a:rPr lang="en-US" dirty="0">
                <a:latin typeface="Arial" panose="020B0604020202020204" pitchFamily="34" charset="0"/>
                <a:cs typeface="Arial" panose="020B0604020202020204" pitchFamily="34" charset="0"/>
              </a:rPr>
              <a:t>resources from anthropogenic (man’s) environmental effects</a:t>
            </a:r>
          </a:p>
          <a:p>
            <a:pPr algn="l"/>
            <a:r>
              <a:rPr lang="en-US" dirty="0">
                <a:latin typeface="Arial" panose="020B0604020202020204" pitchFamily="34" charset="0"/>
                <a:cs typeface="Arial" panose="020B0604020202020204" pitchFamily="34" charset="0"/>
              </a:rPr>
              <a:t>• Characterize or determine hydraulic properties</a:t>
            </a:r>
          </a:p>
          <a:p>
            <a:pPr algn="l"/>
            <a:r>
              <a:rPr lang="en-US" dirty="0">
                <a:latin typeface="Arial" panose="020B0604020202020204" pitchFamily="34" charset="0"/>
                <a:cs typeface="Arial" panose="020B0604020202020204" pitchFamily="34" charset="0"/>
              </a:rPr>
              <a:t>• Interpret dating, isotopic, and/or tracer surveys</a:t>
            </a:r>
          </a:p>
          <a:p>
            <a:pPr algn="l"/>
            <a:r>
              <a:rPr lang="en-US" dirty="0">
                <a:latin typeface="Arial" panose="020B0604020202020204" pitchFamily="34" charset="0"/>
                <a:cs typeface="Arial" panose="020B0604020202020204" pitchFamily="34" charset="0"/>
              </a:rPr>
              <a:t>• Determine chemical fate in surface water and groundwater systems</a:t>
            </a:r>
          </a:p>
          <a:p>
            <a:pPr algn="l"/>
            <a:r>
              <a:rPr lang="en-US" dirty="0">
                <a:latin typeface="Arial" panose="020B0604020202020204" pitchFamily="34" charset="0"/>
                <a:cs typeface="Arial" panose="020B0604020202020204" pitchFamily="34" charset="0"/>
              </a:rPr>
              <a:t>• Make determinations of sorption/desorption reactions based upon aquifer</a:t>
            </a:r>
          </a:p>
          <a:p>
            <a:pPr algn="l"/>
            <a:r>
              <a:rPr lang="en-US" dirty="0">
                <a:latin typeface="Arial" panose="020B0604020202020204" pitchFamily="34" charset="0"/>
                <a:cs typeface="Arial" panose="020B0604020202020204" pitchFamily="34" charset="0"/>
              </a:rPr>
              <a:t>mineralogy</a:t>
            </a:r>
          </a:p>
          <a:p>
            <a:pPr algn="l"/>
            <a:r>
              <a:rPr lang="en-US" dirty="0">
                <a:latin typeface="Arial" panose="020B0604020202020204" pitchFamily="34" charset="0"/>
                <a:cs typeface="Arial" panose="020B0604020202020204" pitchFamily="34" charset="0"/>
              </a:rPr>
              <a:t>• Assess the behavior of dissolved phase and free phase contaminant flow in</a:t>
            </a:r>
          </a:p>
          <a:p>
            <a:pPr algn="l"/>
            <a:r>
              <a:rPr lang="en-US" dirty="0">
                <a:latin typeface="Arial" panose="020B0604020202020204" pitchFamily="34" charset="0"/>
                <a:cs typeface="Arial" panose="020B0604020202020204" pitchFamily="34" charset="0"/>
              </a:rPr>
              <a:t>groundwater and surface water systems</a:t>
            </a:r>
          </a:p>
          <a:p>
            <a:pPr algn="l"/>
            <a:r>
              <a:rPr lang="en-US" dirty="0">
                <a:latin typeface="Arial" panose="020B0604020202020204" pitchFamily="34" charset="0"/>
                <a:cs typeface="Arial" panose="020B0604020202020204" pitchFamily="34" charset="0"/>
              </a:rPr>
              <a:t>• Assess and develop well head protection plans and source water assessment</a:t>
            </a:r>
          </a:p>
          <a:p>
            <a:pPr algn="l"/>
            <a:r>
              <a:rPr lang="en-US" dirty="0">
                <a:latin typeface="Arial" panose="020B0604020202020204" pitchFamily="34" charset="0"/>
                <a:cs typeface="Arial" panose="020B0604020202020204" pitchFamily="34" charset="0"/>
              </a:rPr>
              <a:t>delineations</a:t>
            </a:r>
          </a:p>
        </p:txBody>
      </p:sp>
    </p:spTree>
    <p:extLst>
      <p:ext uri="{BB962C8B-B14F-4D97-AF65-F5344CB8AC3E}">
        <p14:creationId xmlns:p14="http://schemas.microsoft.com/office/powerpoint/2010/main" val="30373823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a:bodyPr>
          <a:lstStyle/>
          <a:p>
            <a:pPr algn="l"/>
            <a:r>
              <a:rPr lang="en-US" dirty="0"/>
              <a:t>• Develop/interpret analytical, particle tracking and mass transport models</a:t>
            </a:r>
          </a:p>
          <a:p>
            <a:pPr algn="l"/>
            <a:r>
              <a:rPr lang="en-US" dirty="0"/>
              <a:t>• Design and conduct aquifer performance tests</a:t>
            </a:r>
          </a:p>
          <a:p>
            <a:pPr algn="l"/>
            <a:r>
              <a:rPr lang="en-US" dirty="0"/>
              <a:t>• Define and characterize saturated and vadose zone flow and transport</a:t>
            </a:r>
          </a:p>
          <a:p>
            <a:pPr algn="l"/>
            <a:r>
              <a:rPr lang="en-US" dirty="0"/>
              <a:t>• Evaluate, manage, and protect groundwater supply resources</a:t>
            </a:r>
          </a:p>
          <a:p>
            <a:pPr algn="l"/>
            <a:r>
              <a:rPr lang="en-US" dirty="0"/>
              <a:t>• Potentiometric surface mapping and interpretation</a:t>
            </a:r>
          </a:p>
          <a:p>
            <a:pPr algn="l"/>
            <a:r>
              <a:rPr lang="en-US" dirty="0"/>
              <a:t>• Design and install groundwater exploration, development, monitoring, and</a:t>
            </a:r>
          </a:p>
          <a:p>
            <a:pPr algn="l"/>
            <a:r>
              <a:rPr lang="en-US" dirty="0"/>
              <a:t>pumping/injection wells</a:t>
            </a:r>
          </a:p>
          <a:p>
            <a:pPr algn="l"/>
            <a:r>
              <a:rPr lang="en-US" dirty="0"/>
              <a:t>• Develop groundwater resources management programs</a:t>
            </a:r>
          </a:p>
          <a:p>
            <a:pPr algn="l"/>
            <a:r>
              <a:rPr lang="en-US" dirty="0"/>
              <a:t>• Plan and evaluate remedial-corrective action programs based on geological</a:t>
            </a:r>
          </a:p>
          <a:p>
            <a:pPr algn="l"/>
            <a:r>
              <a:rPr lang="en-US" dirty="0"/>
              <a:t>factors</a:t>
            </a:r>
          </a:p>
        </p:txBody>
      </p:sp>
    </p:spTree>
    <p:extLst>
      <p:ext uri="{BB962C8B-B14F-4D97-AF65-F5344CB8AC3E}">
        <p14:creationId xmlns:p14="http://schemas.microsoft.com/office/powerpoint/2010/main" val="2703602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b="1" dirty="0">
                <a:latin typeface="Arial" panose="020B0604020202020204" pitchFamily="34" charset="0"/>
                <a:cs typeface="Arial" panose="020B0604020202020204" pitchFamily="34" charset="0"/>
              </a:rPr>
              <a:t>ENGINEERING GEOLOGY</a:t>
            </a:r>
          </a:p>
          <a:p>
            <a:pPr algn="l"/>
            <a:r>
              <a:rPr lang="en-US" dirty="0">
                <a:latin typeface="Arial" panose="020B0604020202020204" pitchFamily="34" charset="0"/>
                <a:cs typeface="Arial" panose="020B0604020202020204" pitchFamily="34" charset="0"/>
              </a:rPr>
              <a:t>• Provide geological information and interpretations for engineering design</a:t>
            </a:r>
          </a:p>
          <a:p>
            <a:pPr algn="l"/>
            <a:r>
              <a:rPr lang="en-US" dirty="0">
                <a:latin typeface="Arial" panose="020B0604020202020204" pitchFamily="34" charset="0"/>
                <a:cs typeface="Arial" panose="020B0604020202020204" pitchFamily="34" charset="0"/>
              </a:rPr>
              <a:t>• Identify, map, and evaluate potential seismic and other geologic-</a:t>
            </a:r>
          </a:p>
          <a:p>
            <a:pPr algn="l"/>
            <a:r>
              <a:rPr lang="en-US" dirty="0">
                <a:latin typeface="Arial" panose="020B0604020202020204" pitchFamily="34" charset="0"/>
                <a:cs typeface="Arial" panose="020B0604020202020204" pitchFamily="34" charset="0"/>
              </a:rPr>
              <a:t>geomorphological conditions and/or hazards</a:t>
            </a:r>
          </a:p>
          <a:p>
            <a:pPr algn="l"/>
            <a:r>
              <a:rPr lang="en-US" dirty="0">
                <a:latin typeface="Arial" panose="020B0604020202020204" pitchFamily="34" charset="0"/>
                <a:cs typeface="Arial" panose="020B0604020202020204" pitchFamily="34" charset="0"/>
              </a:rPr>
              <a:t>• Provide geological consultation during and after construction</a:t>
            </a:r>
          </a:p>
          <a:p>
            <a:pPr algn="l"/>
            <a:r>
              <a:rPr lang="en-US" dirty="0">
                <a:latin typeface="Arial" panose="020B0604020202020204" pitchFamily="34" charset="0"/>
                <a:cs typeface="Arial" panose="020B0604020202020204" pitchFamily="34" charset="0"/>
              </a:rPr>
              <a:t>• Develop and interpret engineering geology investigations, characterizations,</a:t>
            </a:r>
          </a:p>
          <a:p>
            <a:pPr algn="l"/>
            <a:r>
              <a:rPr lang="en-US" dirty="0">
                <a:latin typeface="Arial" panose="020B0604020202020204" pitchFamily="34" charset="0"/>
                <a:cs typeface="Arial" panose="020B0604020202020204" pitchFamily="34" charset="0"/>
              </a:rPr>
              <a:t>maps, and cross sections</a:t>
            </a:r>
          </a:p>
          <a:p>
            <a:pPr algn="l"/>
            <a:r>
              <a:rPr lang="en-US" dirty="0">
                <a:latin typeface="Arial" panose="020B0604020202020204" pitchFamily="34" charset="0"/>
                <a:cs typeface="Arial" panose="020B0604020202020204" pitchFamily="34" charset="0"/>
              </a:rPr>
              <a:t>• Evaluate materials resources</a:t>
            </a:r>
          </a:p>
          <a:p>
            <a:pPr algn="l"/>
            <a:r>
              <a:rPr lang="en-US" dirty="0">
                <a:latin typeface="Arial" panose="020B0604020202020204" pitchFamily="34" charset="0"/>
                <a:cs typeface="Arial" panose="020B0604020202020204" pitchFamily="34" charset="0"/>
              </a:rPr>
              <a:t>• Plan and evaluate remediation and restoration programs for hazard mitigation</a:t>
            </a:r>
          </a:p>
          <a:p>
            <a:pPr algn="l"/>
            <a:r>
              <a:rPr lang="en-US" dirty="0">
                <a:latin typeface="Arial" panose="020B0604020202020204" pitchFamily="34" charset="0"/>
                <a:cs typeface="Arial" panose="020B0604020202020204" pitchFamily="34" charset="0"/>
              </a:rPr>
              <a:t>and land restoration</a:t>
            </a:r>
          </a:p>
        </p:txBody>
      </p:sp>
    </p:spTree>
    <p:extLst>
      <p:ext uri="{BB962C8B-B14F-4D97-AF65-F5344CB8AC3E}">
        <p14:creationId xmlns:p14="http://schemas.microsoft.com/office/powerpoint/2010/main" val="26237014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lnSpcReduction="10000"/>
          </a:bodyPr>
          <a:lstStyle/>
          <a:p>
            <a:pPr algn="l"/>
            <a:r>
              <a:rPr lang="en-US" dirty="0">
                <a:latin typeface="Arial" panose="020B0604020202020204" pitchFamily="34" charset="0"/>
                <a:cs typeface="Arial" panose="020B0604020202020204" pitchFamily="34" charset="0"/>
              </a:rPr>
              <a:t>• Evaluate geologic conditions for buildings, dams, bridges, highways, tunnels,</a:t>
            </a:r>
          </a:p>
          <a:p>
            <a:pPr algn="l"/>
            <a:r>
              <a:rPr lang="en-US" dirty="0">
                <a:latin typeface="Arial" panose="020B0604020202020204" pitchFamily="34" charset="0"/>
                <a:cs typeface="Arial" panose="020B0604020202020204" pitchFamily="34" charset="0"/>
              </a:rPr>
              <a:t>excavations, and/or other designed structures</a:t>
            </a:r>
          </a:p>
          <a:p>
            <a:pPr algn="l"/>
            <a:r>
              <a:rPr lang="en-US" dirty="0">
                <a:latin typeface="Arial" panose="020B0604020202020204" pitchFamily="34" charset="0"/>
                <a:cs typeface="Arial" panose="020B0604020202020204" pitchFamily="34" charset="0"/>
              </a:rPr>
              <a:t>• Define and establish site selection and evaluation criteria</a:t>
            </a:r>
          </a:p>
          <a:p>
            <a:pPr algn="l"/>
            <a:r>
              <a:rPr lang="en-US" dirty="0">
                <a:latin typeface="Arial" panose="020B0604020202020204" pitchFamily="34" charset="0"/>
                <a:cs typeface="Arial" panose="020B0604020202020204" pitchFamily="34" charset="0"/>
              </a:rPr>
              <a:t>• Design and implement field and laboratory programs</a:t>
            </a:r>
          </a:p>
          <a:p>
            <a:pPr algn="l"/>
            <a:r>
              <a:rPr lang="en-US" dirty="0">
                <a:latin typeface="Arial" panose="020B0604020202020204" pitchFamily="34" charset="0"/>
                <a:cs typeface="Arial" panose="020B0604020202020204" pitchFamily="34" charset="0"/>
              </a:rPr>
              <a:t>• Describe and sample soils for geologic analyses</a:t>
            </a:r>
          </a:p>
          <a:p>
            <a:pPr algn="l"/>
            <a:r>
              <a:rPr lang="en-US" dirty="0">
                <a:latin typeface="Arial" panose="020B0604020202020204" pitchFamily="34" charset="0"/>
                <a:cs typeface="Arial" panose="020B0604020202020204" pitchFamily="34" charset="0"/>
              </a:rPr>
              <a:t>• Describe and sample soils for material properties/geotechnical testing</a:t>
            </a:r>
          </a:p>
          <a:p>
            <a:pPr algn="l"/>
            <a:r>
              <a:rPr lang="en-US" dirty="0">
                <a:latin typeface="Arial" panose="020B0604020202020204" pitchFamily="34" charset="0"/>
                <a:cs typeface="Arial" panose="020B0604020202020204" pitchFamily="34" charset="0"/>
              </a:rPr>
              <a:t>• Interpret historical land use, landforms, or environmental conditions from</a:t>
            </a:r>
          </a:p>
          <a:p>
            <a:pPr algn="l"/>
            <a:r>
              <a:rPr lang="en-US" dirty="0">
                <a:latin typeface="Arial" panose="020B0604020202020204" pitchFamily="34" charset="0"/>
                <a:cs typeface="Arial" panose="020B0604020202020204" pitchFamily="34" charset="0"/>
              </a:rPr>
              <a:t>imagery, maps, or other records</a:t>
            </a:r>
          </a:p>
          <a:p>
            <a:pPr algn="l"/>
            <a:r>
              <a:rPr lang="en-US" dirty="0">
                <a:latin typeface="Arial" panose="020B0604020202020204" pitchFamily="34" charset="0"/>
                <a:cs typeface="Arial" panose="020B0604020202020204" pitchFamily="34" charset="0"/>
              </a:rPr>
              <a:t>• Conduct geological evaluations for surface and underground mine closure and</a:t>
            </a:r>
          </a:p>
          <a:p>
            <a:pPr algn="l"/>
            <a:r>
              <a:rPr lang="en-US" dirty="0">
                <a:latin typeface="Arial" panose="020B0604020202020204" pitchFamily="34" charset="0"/>
                <a:cs typeface="Arial" panose="020B0604020202020204" pitchFamily="34" charset="0"/>
              </a:rPr>
              <a:t>land reclamation</a:t>
            </a:r>
          </a:p>
          <a:p>
            <a:pPr algn="l"/>
            <a:r>
              <a:rPr lang="en-US" dirty="0">
                <a:latin typeface="Arial" panose="020B0604020202020204" pitchFamily="34" charset="0"/>
                <a:cs typeface="Arial" panose="020B0604020202020204" pitchFamily="34" charset="0"/>
              </a:rPr>
              <a:t>• Laboratory permeability testing of earth and earth materials</a:t>
            </a:r>
          </a:p>
        </p:txBody>
      </p:sp>
    </p:spTree>
    <p:extLst>
      <p:ext uri="{BB962C8B-B14F-4D97-AF65-F5344CB8AC3E}">
        <p14:creationId xmlns:p14="http://schemas.microsoft.com/office/powerpoint/2010/main" val="1695636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lnSpcReduction="10000"/>
          </a:bodyPr>
          <a:lstStyle/>
          <a:p>
            <a:pPr algn="l"/>
            <a:r>
              <a:rPr lang="en-US" b="1" dirty="0">
                <a:latin typeface="Arial" panose="020B0604020202020204" pitchFamily="34" charset="0"/>
                <a:cs typeface="Arial" panose="020B0604020202020204" pitchFamily="34" charset="0"/>
              </a:rPr>
              <a:t>ECONOMIC GEOLOGY, MINING GEOLOGY, AND ENERGY RESOURCES</a:t>
            </a:r>
            <a:r>
              <a:rPr lang="en-US" dirty="0">
                <a:latin typeface="Arial" panose="020B0604020202020204" pitchFamily="34" charset="0"/>
                <a:cs typeface="Arial" panose="020B0604020202020204" pitchFamily="34" charset="0"/>
              </a:rPr>
              <a:t> (including</a:t>
            </a:r>
          </a:p>
          <a:p>
            <a:pPr algn="l"/>
            <a:r>
              <a:rPr lang="en-US" dirty="0">
                <a:latin typeface="Arial" panose="020B0604020202020204" pitchFamily="34" charset="0"/>
                <a:cs typeface="Arial" panose="020B0604020202020204" pitchFamily="34" charset="0"/>
              </a:rPr>
              <a:t>metallic and non-metallic ores/minerals, petroleum and energy resources,</a:t>
            </a:r>
          </a:p>
          <a:p>
            <a:pPr algn="l"/>
            <a:r>
              <a:rPr lang="en-US" dirty="0">
                <a:latin typeface="Arial" panose="020B0604020202020204" pitchFamily="34" charset="0"/>
                <a:cs typeface="Arial" panose="020B0604020202020204" pitchFamily="34" charset="0"/>
              </a:rPr>
              <a:t>building stones/materials, sand, gravel, clay, etc.)</a:t>
            </a:r>
          </a:p>
          <a:p>
            <a:pPr algn="l"/>
            <a:r>
              <a:rPr lang="en-US" dirty="0">
                <a:latin typeface="Arial" panose="020B0604020202020204" pitchFamily="34" charset="0"/>
                <a:cs typeface="Arial" panose="020B0604020202020204" pitchFamily="34" charset="0"/>
              </a:rPr>
              <a:t>• Plan and conduct mineral, rock, hydrocarbon, or energy resource exploration</a:t>
            </a:r>
          </a:p>
          <a:p>
            <a:pPr algn="l"/>
            <a:r>
              <a:rPr lang="en-US" dirty="0">
                <a:latin typeface="Arial" panose="020B0604020202020204" pitchFamily="34" charset="0"/>
                <a:cs typeface="Arial" panose="020B0604020202020204" pitchFamily="34" charset="0"/>
              </a:rPr>
              <a:t>and evaluation programs</a:t>
            </a:r>
          </a:p>
          <a:p>
            <a:pPr algn="l"/>
            <a:r>
              <a:rPr lang="en-US" dirty="0">
                <a:latin typeface="Arial" panose="020B0604020202020204" pitchFamily="34" charset="0"/>
                <a:cs typeface="Arial" panose="020B0604020202020204" pitchFamily="34" charset="0"/>
              </a:rPr>
              <a:t>• Implement geologic field investigations on prospects</a:t>
            </a:r>
          </a:p>
          <a:p>
            <a:pPr algn="l"/>
            <a:r>
              <a:rPr lang="en-US" dirty="0">
                <a:latin typeface="Arial" panose="020B0604020202020204" pitchFamily="34" charset="0"/>
                <a:cs typeface="Arial" panose="020B0604020202020204" pitchFamily="34" charset="0"/>
              </a:rPr>
              <a:t>• Perform geologic interpretations for rock, mineral, and petroleum deposit</a:t>
            </a:r>
          </a:p>
          <a:p>
            <a:pPr algn="l"/>
            <a:r>
              <a:rPr lang="en-US" dirty="0">
                <a:latin typeface="Arial" panose="020B0604020202020204" pitchFamily="34" charset="0"/>
                <a:cs typeface="Arial" panose="020B0604020202020204" pitchFamily="34" charset="0"/>
              </a:rPr>
              <a:t>evaluations, resource assessments, and probability of success</a:t>
            </a:r>
          </a:p>
          <a:p>
            <a:pPr algn="l"/>
            <a:r>
              <a:rPr lang="en-US" dirty="0">
                <a:latin typeface="Arial" panose="020B0604020202020204" pitchFamily="34" charset="0"/>
                <a:cs typeface="Arial" panose="020B0604020202020204" pitchFamily="34" charset="0"/>
              </a:rPr>
              <a:t>• Perform economic analyses/appraisals</a:t>
            </a:r>
          </a:p>
          <a:p>
            <a:pPr algn="l"/>
            <a:r>
              <a:rPr lang="en-US" dirty="0">
                <a:latin typeface="Arial" panose="020B0604020202020204" pitchFamily="34" charset="0"/>
                <a:cs typeface="Arial" panose="020B0604020202020204" pitchFamily="34" charset="0"/>
              </a:rPr>
              <a:t>• Provide geologic interpretations for mine development and production activities</a:t>
            </a:r>
          </a:p>
        </p:txBody>
      </p:sp>
    </p:spTree>
    <p:extLst>
      <p:ext uri="{BB962C8B-B14F-4D97-AF65-F5344CB8AC3E}">
        <p14:creationId xmlns:p14="http://schemas.microsoft.com/office/powerpoint/2010/main" val="2698568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dirty="0">
                <a:latin typeface="Arial" panose="020B0604020202020204" pitchFamily="34" charset="0"/>
                <a:cs typeface="Arial" panose="020B0604020202020204" pitchFamily="34" charset="0"/>
              </a:rPr>
              <a:t>• Provide geologic interpretations and plans for abandonment, closure, and</a:t>
            </a:r>
          </a:p>
          <a:p>
            <a:pPr algn="l"/>
            <a:r>
              <a:rPr lang="en-US" dirty="0">
                <a:latin typeface="Arial" panose="020B0604020202020204" pitchFamily="34" charset="0"/>
                <a:cs typeface="Arial" panose="020B0604020202020204" pitchFamily="34" charset="0"/>
              </a:rPr>
              <a:t>restoration of mineral and energy development or extraction operations</a:t>
            </a:r>
          </a:p>
          <a:p>
            <a:pPr algn="l"/>
            <a:r>
              <a:rPr lang="en-US" dirty="0">
                <a:latin typeface="Arial" panose="020B0604020202020204" pitchFamily="34" charset="0"/>
                <a:cs typeface="Arial" panose="020B0604020202020204" pitchFamily="34" charset="0"/>
              </a:rPr>
              <a:t>• Identify mineral deposits from surface and/or subsurface mapping or remote</a:t>
            </a:r>
          </a:p>
          <a:p>
            <a:pPr algn="l"/>
            <a:r>
              <a:rPr lang="en-US" dirty="0">
                <a:latin typeface="Arial" panose="020B0604020202020204" pitchFamily="34" charset="0"/>
                <a:cs typeface="Arial" panose="020B0604020202020204" pitchFamily="34" charset="0"/>
              </a:rPr>
              <a:t>imagery</a:t>
            </a:r>
          </a:p>
          <a:p>
            <a:pPr algn="l"/>
            <a:r>
              <a:rPr lang="en-US" dirty="0">
                <a:latin typeface="Arial" panose="020B0604020202020204" pitchFamily="34" charset="0"/>
                <a:cs typeface="Arial" panose="020B0604020202020204" pitchFamily="34" charset="0"/>
              </a:rPr>
              <a:t>• Predict subsurface mineral or rock distribution on basis of exposures, drillhole,</a:t>
            </a:r>
          </a:p>
          <a:p>
            <a:pPr algn="l"/>
            <a:r>
              <a:rPr lang="en-US" dirty="0">
                <a:latin typeface="Arial" panose="020B0604020202020204" pitchFamily="34" charset="0"/>
                <a:cs typeface="Arial" panose="020B0604020202020204" pitchFamily="34" charset="0"/>
              </a:rPr>
              <a:t>or other subsurface data</a:t>
            </a:r>
          </a:p>
          <a:p>
            <a:pPr algn="l"/>
            <a:r>
              <a:rPr lang="en-US" dirty="0">
                <a:latin typeface="Arial" panose="020B0604020202020204" pitchFamily="34" charset="0"/>
                <a:cs typeface="Arial" panose="020B0604020202020204" pitchFamily="34" charset="0"/>
              </a:rPr>
              <a:t>• Evaluate safety hazards associated with mineral, petroleum, and/or energy</a:t>
            </a:r>
          </a:p>
          <a:p>
            <a:pPr algn="l"/>
            <a:r>
              <a:rPr lang="en-US" dirty="0">
                <a:latin typeface="Arial" panose="020B0604020202020204" pitchFamily="34" charset="0"/>
                <a:cs typeface="Arial" panose="020B0604020202020204" pitchFamily="34" charset="0"/>
              </a:rPr>
              <a:t>exploration and development</a:t>
            </a:r>
          </a:p>
          <a:p>
            <a:pPr algn="l"/>
            <a:r>
              <a:rPr lang="en-US" dirty="0">
                <a:latin typeface="Arial" panose="020B0604020202020204" pitchFamily="34" charset="0"/>
                <a:cs typeface="Arial" panose="020B0604020202020204" pitchFamily="34" charset="0"/>
              </a:rPr>
              <a:t>• Determine potential uses and economic value of minerals, rocks, or other</a:t>
            </a:r>
          </a:p>
          <a:p>
            <a:pPr algn="l"/>
            <a:r>
              <a:rPr lang="en-US" dirty="0">
                <a:latin typeface="Arial" panose="020B0604020202020204" pitchFamily="34" charset="0"/>
                <a:cs typeface="Arial" panose="020B0604020202020204" pitchFamily="34" charset="0"/>
              </a:rPr>
              <a:t>natural resources</a:t>
            </a:r>
          </a:p>
        </p:txBody>
      </p:sp>
    </p:spTree>
    <p:extLst>
      <p:ext uri="{BB962C8B-B14F-4D97-AF65-F5344CB8AC3E}">
        <p14:creationId xmlns:p14="http://schemas.microsoft.com/office/powerpoint/2010/main" val="28502759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lnSpcReduction="10000"/>
          </a:bodyPr>
          <a:lstStyle/>
          <a:p>
            <a:pPr algn="l"/>
            <a:r>
              <a:rPr lang="en-US" b="1" dirty="0">
                <a:latin typeface="Arial" panose="020B0604020202020204" pitchFamily="34" charset="0"/>
                <a:cs typeface="Arial" panose="020B0604020202020204" pitchFamily="34" charset="0"/>
              </a:rPr>
              <a:t>OTHER RELATED ACTIVITIES WHICH MAY BE PERFORMED BY QUALIFIED</a:t>
            </a:r>
          </a:p>
          <a:p>
            <a:pPr algn="l"/>
            <a:r>
              <a:rPr lang="en-US" b="1" dirty="0">
                <a:latin typeface="Arial" panose="020B0604020202020204" pitchFamily="34" charset="0"/>
                <a:cs typeface="Arial" panose="020B0604020202020204" pitchFamily="34" charset="0"/>
              </a:rPr>
              <a:t>PROFESSIONAL GEOLOGISTS</a:t>
            </a:r>
          </a:p>
          <a:p>
            <a:pPr algn="l"/>
            <a:r>
              <a:rPr lang="en-US" dirty="0">
                <a:latin typeface="Arial" panose="020B0604020202020204" pitchFamily="34" charset="0"/>
                <a:cs typeface="Arial" panose="020B0604020202020204" pitchFamily="34" charset="0"/>
              </a:rPr>
              <a:t>• Provide data and complete permit applications for RCRA, Solid Waste,</a:t>
            </a:r>
          </a:p>
          <a:p>
            <a:pPr algn="l"/>
            <a:r>
              <a:rPr lang="en-US" dirty="0">
                <a:latin typeface="Arial" panose="020B0604020202020204" pitchFamily="34" charset="0"/>
                <a:cs typeface="Arial" panose="020B0604020202020204" pitchFamily="34" charset="0"/>
              </a:rPr>
              <a:t>NPDES/POTW, Storm Water, Sludge, Water supply, Solid Waste Sites, UIC,</a:t>
            </a:r>
          </a:p>
          <a:p>
            <a:pPr algn="l"/>
            <a:r>
              <a:rPr lang="en-US" dirty="0">
                <a:latin typeface="Arial" panose="020B0604020202020204" pitchFamily="34" charset="0"/>
                <a:cs typeface="Arial" panose="020B0604020202020204" pitchFamily="34" charset="0"/>
              </a:rPr>
              <a:t>Wetlands, and Mining</a:t>
            </a:r>
          </a:p>
          <a:p>
            <a:pPr algn="l"/>
            <a:r>
              <a:rPr lang="en-US" dirty="0">
                <a:latin typeface="Arial" panose="020B0604020202020204" pitchFamily="34" charset="0"/>
                <a:cs typeface="Arial" panose="020B0604020202020204" pitchFamily="34" charset="0"/>
              </a:rPr>
              <a:t>• Conduct water well inventories</a:t>
            </a:r>
          </a:p>
          <a:p>
            <a:pPr algn="l"/>
            <a:r>
              <a:rPr lang="en-US" dirty="0">
                <a:latin typeface="Arial" panose="020B0604020202020204" pitchFamily="34" charset="0"/>
                <a:cs typeface="Arial" panose="020B0604020202020204" pitchFamily="34" charset="0"/>
              </a:rPr>
              <a:t>• Implement siting plans for the location of lagoons and landfills</a:t>
            </a:r>
          </a:p>
          <a:p>
            <a:pPr algn="l"/>
            <a:r>
              <a:rPr lang="en-US" dirty="0">
                <a:latin typeface="Arial" panose="020B0604020202020204" pitchFamily="34" charset="0"/>
                <a:cs typeface="Arial" panose="020B0604020202020204" pitchFamily="34" charset="0"/>
              </a:rPr>
              <a:t>• Environmental contaminant </a:t>
            </a:r>
            <a:r>
              <a:rPr lang="en-US" dirty="0" err="1">
                <a:latin typeface="Arial" panose="020B0604020202020204" pitchFamily="34" charset="0"/>
                <a:cs typeface="Arial" panose="020B0604020202020204" pitchFamily="34" charset="0"/>
              </a:rPr>
              <a:t>isocontour</a:t>
            </a:r>
            <a:r>
              <a:rPr lang="en-US" dirty="0">
                <a:latin typeface="Arial" panose="020B0604020202020204" pitchFamily="34" charset="0"/>
                <a:cs typeface="Arial" panose="020B0604020202020204" pitchFamily="34" charset="0"/>
              </a:rPr>
              <a:t> mapping</a:t>
            </a:r>
          </a:p>
          <a:p>
            <a:pPr algn="l"/>
            <a:r>
              <a:rPr lang="en-US" dirty="0">
                <a:latin typeface="Arial" panose="020B0604020202020204" pitchFamily="34" charset="0"/>
                <a:cs typeface="Arial" panose="020B0604020202020204" pitchFamily="34" charset="0"/>
              </a:rPr>
              <a:t>• Determine geotechnical aquifer parameters</a:t>
            </a:r>
          </a:p>
          <a:p>
            <a:pPr algn="l"/>
            <a:r>
              <a:rPr lang="en-US" dirty="0">
                <a:latin typeface="Arial" panose="020B0604020202020204" pitchFamily="34" charset="0"/>
                <a:cs typeface="Arial" panose="020B0604020202020204" pitchFamily="34" charset="0"/>
              </a:rPr>
              <a:t>• Land and water (surface and ground water) use utilized in planning, land usage,</a:t>
            </a:r>
          </a:p>
          <a:p>
            <a:pPr algn="l"/>
            <a:r>
              <a:rPr lang="en-US" dirty="0">
                <a:latin typeface="Arial" panose="020B0604020202020204" pitchFamily="34" charset="0"/>
                <a:cs typeface="Arial" panose="020B0604020202020204" pitchFamily="34" charset="0"/>
              </a:rPr>
              <a:t>and other determinations</a:t>
            </a:r>
          </a:p>
        </p:txBody>
      </p:sp>
    </p:spTree>
    <p:extLst>
      <p:ext uri="{BB962C8B-B14F-4D97-AF65-F5344CB8AC3E}">
        <p14:creationId xmlns:p14="http://schemas.microsoft.com/office/powerpoint/2010/main" val="3359186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a:bodyPr>
          <a:lstStyle/>
          <a:p>
            <a:pPr algn="l"/>
            <a:r>
              <a:rPr lang="en-US" dirty="0">
                <a:latin typeface="Arial" panose="020B0604020202020204" pitchFamily="34" charset="0"/>
                <a:cs typeface="Arial" panose="020B0604020202020204" pitchFamily="34" charset="0"/>
              </a:rPr>
              <a:t>• Determine sampling parameters and provide field oversight.</a:t>
            </a:r>
          </a:p>
          <a:p>
            <a:pPr algn="l"/>
            <a:r>
              <a:rPr lang="en-US" dirty="0">
                <a:latin typeface="Arial" panose="020B0604020202020204" pitchFamily="34" charset="0"/>
                <a:cs typeface="Arial" panose="020B0604020202020204" pitchFamily="34" charset="0"/>
              </a:rPr>
              <a:t>• Environmental Site assessments (Phase I, II, and III)</a:t>
            </a:r>
          </a:p>
          <a:p>
            <a:pPr algn="l"/>
            <a:r>
              <a:rPr lang="en-US" dirty="0">
                <a:latin typeface="Arial" panose="020B0604020202020204" pitchFamily="34" charset="0"/>
                <a:cs typeface="Arial" panose="020B0604020202020204" pitchFamily="34" charset="0"/>
              </a:rPr>
              <a:t>• Use of Global Positioning Systems (GPS) and/or Geographic Information Systems</a:t>
            </a:r>
          </a:p>
          <a:p>
            <a:pPr algn="l"/>
            <a:r>
              <a:rPr lang="en-US" dirty="0">
                <a:latin typeface="Arial" panose="020B0604020202020204" pitchFamily="34" charset="0"/>
                <a:cs typeface="Arial" panose="020B0604020202020204" pitchFamily="34" charset="0"/>
              </a:rPr>
              <a:t>(GIS) and/or Remote Sensing (RS) instruments, techniques, and software to</a:t>
            </a:r>
          </a:p>
          <a:p>
            <a:pPr algn="l"/>
            <a:r>
              <a:rPr lang="en-US" dirty="0">
                <a:latin typeface="Arial" panose="020B0604020202020204" pitchFamily="34" charset="0"/>
                <a:cs typeface="Arial" panose="020B0604020202020204" pitchFamily="34" charset="0"/>
              </a:rPr>
              <a:t>delineate the following:</a:t>
            </a:r>
          </a:p>
          <a:p>
            <a:pPr algn="l"/>
            <a:r>
              <a:rPr lang="en-US" dirty="0">
                <a:latin typeface="Arial" panose="020B0604020202020204" pitchFamily="34" charset="0"/>
                <a:cs typeface="Arial" panose="020B0604020202020204" pitchFamily="34" charset="0"/>
              </a:rPr>
              <a:t>• Contamination of earth and earth materials</a:t>
            </a:r>
          </a:p>
          <a:p>
            <a:pPr algn="l"/>
            <a:r>
              <a:rPr lang="en-US" dirty="0">
                <a:latin typeface="Arial" panose="020B0604020202020204" pitchFamily="34" charset="0"/>
                <a:cs typeface="Arial" panose="020B0604020202020204" pitchFamily="34" charset="0"/>
              </a:rPr>
              <a:t>• Ore deposits (including sand, gravel, clay and other economic deposits)</a:t>
            </a:r>
          </a:p>
          <a:p>
            <a:pPr algn="l"/>
            <a:r>
              <a:rPr lang="en-US" dirty="0">
                <a:latin typeface="Arial" panose="020B0604020202020204" pitchFamily="34" charset="0"/>
                <a:cs typeface="Arial" panose="020B0604020202020204" pitchFamily="34" charset="0"/>
              </a:rPr>
              <a:t>• Hydrocarbon deposits</a:t>
            </a:r>
          </a:p>
          <a:p>
            <a:pPr algn="l"/>
            <a:r>
              <a:rPr lang="en-US" dirty="0">
                <a:latin typeface="Arial" panose="020B0604020202020204" pitchFamily="34" charset="0"/>
                <a:cs typeface="Arial" panose="020B0604020202020204" pitchFamily="34" charset="0"/>
              </a:rPr>
              <a:t>• Physical, structural and/or other features and components of the earth</a:t>
            </a:r>
          </a:p>
          <a:p>
            <a:pPr algn="l"/>
            <a:r>
              <a:rPr lang="en-US" dirty="0">
                <a:latin typeface="Arial" panose="020B0604020202020204" pitchFamily="34" charset="0"/>
                <a:cs typeface="Arial" panose="020B0604020202020204" pitchFamily="34" charset="0"/>
              </a:rPr>
              <a:t>including topography, naturally occurring or man-made.</a:t>
            </a:r>
          </a:p>
        </p:txBody>
      </p:sp>
    </p:spTree>
    <p:extLst>
      <p:ext uri="{BB962C8B-B14F-4D97-AF65-F5344CB8AC3E}">
        <p14:creationId xmlns:p14="http://schemas.microsoft.com/office/powerpoint/2010/main" val="19887687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lnSpcReduction="10000"/>
          </a:bodyPr>
          <a:lstStyle/>
          <a:p>
            <a:pPr algn="l"/>
            <a:r>
              <a:rPr lang="en-US" dirty="0">
                <a:latin typeface="Arial" panose="020B0604020202020204" pitchFamily="34" charset="0"/>
                <a:cs typeface="Arial" panose="020B0604020202020204" pitchFamily="34" charset="0"/>
              </a:rPr>
              <a:t>• Depiction of other spatially dependent data including but not limited to:</a:t>
            </a:r>
          </a:p>
          <a:p>
            <a:pPr algn="l"/>
            <a:r>
              <a:rPr lang="en-US" dirty="0">
                <a:latin typeface="Arial" panose="020B0604020202020204" pitchFamily="34" charset="0"/>
                <a:cs typeface="Arial" panose="020B0604020202020204" pitchFamily="34" charset="0"/>
              </a:rPr>
              <a:t>Radiometric surveys and analyses</a:t>
            </a:r>
          </a:p>
          <a:p>
            <a:pPr algn="l"/>
            <a:r>
              <a:rPr lang="en-US" dirty="0">
                <a:latin typeface="Arial" panose="020B0604020202020204" pitchFamily="34" charset="0"/>
                <a:cs typeface="Arial" panose="020B0604020202020204" pitchFamily="34" charset="0"/>
              </a:rPr>
              <a:t>Geochemical surveys and analyses</a:t>
            </a:r>
          </a:p>
          <a:p>
            <a:pPr algn="l"/>
            <a:r>
              <a:rPr lang="en-US" dirty="0">
                <a:latin typeface="Arial" panose="020B0604020202020204" pitchFamily="34" charset="0"/>
                <a:cs typeface="Arial" panose="020B0604020202020204" pitchFamily="34" charset="0"/>
              </a:rPr>
              <a:t>Electro-conductive or resistive surveys and analyses</a:t>
            </a:r>
          </a:p>
          <a:p>
            <a:pPr algn="l"/>
            <a:r>
              <a:rPr lang="en-US" dirty="0">
                <a:latin typeface="Arial" panose="020B0604020202020204" pitchFamily="34" charset="0"/>
                <a:cs typeface="Arial" panose="020B0604020202020204" pitchFamily="34" charset="0"/>
              </a:rPr>
              <a:t>• Other quantitative, qualitative measurements, surveys and/or analyses</a:t>
            </a:r>
          </a:p>
          <a:p>
            <a:pPr algn="l"/>
            <a:r>
              <a:rPr lang="en-US" dirty="0">
                <a:latin typeface="Arial" panose="020B0604020202020204" pitchFamily="34" charset="0"/>
                <a:cs typeface="Arial" panose="020B0604020202020204" pitchFamily="34" charset="0"/>
              </a:rPr>
              <a:t>• Computer modeling of all types of statistical data integration of GPS and/or RS</a:t>
            </a:r>
          </a:p>
          <a:p>
            <a:pPr algn="l"/>
            <a:r>
              <a:rPr lang="en-US" dirty="0">
                <a:latin typeface="Arial" panose="020B0604020202020204" pitchFamily="34" charset="0"/>
                <a:cs typeface="Arial" panose="020B0604020202020204" pitchFamily="34" charset="0"/>
              </a:rPr>
              <a:t>and/or GIS data </a:t>
            </a:r>
            <a:r>
              <a:rPr lang="en-US" dirty="0" err="1">
                <a:latin typeface="Arial" panose="020B0604020202020204" pitchFamily="34" charset="0"/>
                <a:cs typeface="Arial" panose="020B0604020202020204" pitchFamily="34" charset="0"/>
              </a:rPr>
              <a:t>intogeoreferenced</a:t>
            </a:r>
            <a:r>
              <a:rPr lang="en-US" dirty="0">
                <a:latin typeface="Arial" panose="020B0604020202020204" pitchFamily="34" charset="0"/>
                <a:cs typeface="Arial" panose="020B0604020202020204" pitchFamily="34" charset="0"/>
              </a:rPr>
              <a:t> and non-georeferenced sampling maps,</a:t>
            </a:r>
          </a:p>
          <a:p>
            <a:pPr algn="l"/>
            <a:r>
              <a:rPr lang="en-US" dirty="0">
                <a:latin typeface="Arial" panose="020B0604020202020204" pitchFamily="34" charset="0"/>
                <a:cs typeface="Arial" panose="020B0604020202020204" pitchFamily="34" charset="0"/>
              </a:rPr>
              <a:t>geologic maps, geotechnical, and other mapping products</a:t>
            </a:r>
          </a:p>
          <a:p>
            <a:pPr algn="l"/>
            <a:r>
              <a:rPr lang="en-US" dirty="0">
                <a:latin typeface="Arial" panose="020B0604020202020204" pitchFamily="34" charset="0"/>
                <a:cs typeface="Arial" panose="020B0604020202020204" pitchFamily="34" charset="0"/>
              </a:rPr>
              <a:t>• Expert Witness Testimony, as qualified, before regulatory boards, commissions,</a:t>
            </a:r>
          </a:p>
          <a:p>
            <a:pPr algn="l"/>
            <a:r>
              <a:rPr lang="en-US" dirty="0">
                <a:latin typeface="Arial" panose="020B0604020202020204" pitchFamily="34" charset="0"/>
                <a:cs typeface="Arial" panose="020B0604020202020204" pitchFamily="34" charset="0"/>
              </a:rPr>
              <a:t>evidentiary hearings, public hearings including depositions and other matters of</a:t>
            </a:r>
          </a:p>
          <a:p>
            <a:pPr algn="l"/>
            <a:r>
              <a:rPr lang="en-US" dirty="0">
                <a:latin typeface="Arial" panose="020B0604020202020204" pitchFamily="34" charset="0"/>
                <a:cs typeface="Arial" panose="020B0604020202020204" pitchFamily="34" charset="0"/>
              </a:rPr>
              <a:t>litigation</a:t>
            </a:r>
          </a:p>
        </p:txBody>
      </p:sp>
    </p:spTree>
    <p:extLst>
      <p:ext uri="{BB962C8B-B14F-4D97-AF65-F5344CB8AC3E}">
        <p14:creationId xmlns:p14="http://schemas.microsoft.com/office/powerpoint/2010/main" val="929719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4F5D-0DEE-B986-097C-B6581A14423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FOUR “E” QUALIFICATIONS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FOR PG LICENSURE</a:t>
            </a:r>
          </a:p>
        </p:txBody>
      </p:sp>
      <p:sp>
        <p:nvSpPr>
          <p:cNvPr id="3" name="Content Placeholder 2">
            <a:extLst>
              <a:ext uri="{FF2B5EF4-FFF2-40B4-BE49-F238E27FC236}">
                <a16:creationId xmlns:a16="http://schemas.microsoft.com/office/drawing/2014/main" id="{F8FE26BE-A7B5-AF2D-9C41-6684FD4D3613}"/>
              </a:ext>
            </a:extLst>
          </p:cNvPr>
          <p:cNvSpPr>
            <a:spLocks noGrp="1"/>
          </p:cNvSpPr>
          <p:nvPr>
            <p:ph idx="1"/>
          </p:nvPr>
        </p:nvSpPr>
        <p:spPr>
          <a:xfrm>
            <a:off x="838200" y="2141537"/>
            <a:ext cx="10515600" cy="4351338"/>
          </a:xfrm>
        </p:spPr>
        <p:txBody>
          <a:bodyPr>
            <a:normAutofit fontScale="92500" lnSpcReduction="10000"/>
          </a:bodyPr>
          <a:lstStyle/>
          <a:p>
            <a:r>
              <a:rPr lang="en-US" b="1" dirty="0">
                <a:solidFill>
                  <a:srgbClr val="FF0000"/>
                </a:solidFill>
                <a:latin typeface="Arial" panose="020B0604020202020204" pitchFamily="34" charset="0"/>
                <a:cs typeface="Arial" panose="020B0604020202020204" pitchFamily="34" charset="0"/>
              </a:rPr>
              <a:t>EDUCATION</a:t>
            </a:r>
            <a:r>
              <a:rPr lang="en-US" dirty="0">
                <a:latin typeface="Arial" panose="020B0604020202020204" pitchFamily="34" charset="0"/>
                <a:cs typeface="Arial" panose="020B0604020202020204" pitchFamily="34" charset="0"/>
              </a:rPr>
              <a:t>: Geoscience graduate with 30 hours of Geology coursework.</a:t>
            </a:r>
          </a:p>
          <a:p>
            <a:endParaRPr lang="en-US" dirty="0">
              <a:latin typeface="Arial" panose="020B0604020202020204" pitchFamily="34" charset="0"/>
              <a:cs typeface="Arial" panose="020B0604020202020204" pitchFamily="34" charset="0"/>
            </a:endParaRPr>
          </a:p>
          <a:p>
            <a:r>
              <a:rPr lang="en-US" b="1" dirty="0">
                <a:solidFill>
                  <a:srgbClr val="FF0000"/>
                </a:solidFill>
                <a:latin typeface="Arial" panose="020B0604020202020204" pitchFamily="34" charset="0"/>
                <a:cs typeface="Arial" panose="020B0604020202020204" pitchFamily="34" charset="0"/>
              </a:rPr>
              <a:t>EXAMINATION</a:t>
            </a:r>
            <a:r>
              <a:rPr lang="en-US" dirty="0">
                <a:latin typeface="Arial" panose="020B0604020202020204" pitchFamily="34" charset="0"/>
                <a:cs typeface="Arial" panose="020B0604020202020204" pitchFamily="34" charset="0"/>
              </a:rPr>
              <a:t>: Successfully pass the ASBOG® Fundamentals of Geology (FG) Exam, and Practice of Geology (PG) Exam.</a:t>
            </a:r>
          </a:p>
          <a:p>
            <a:endParaRPr lang="en-US" dirty="0">
              <a:latin typeface="Arial" panose="020B0604020202020204" pitchFamily="34" charset="0"/>
              <a:cs typeface="Arial" panose="020B0604020202020204" pitchFamily="34" charset="0"/>
            </a:endParaRPr>
          </a:p>
          <a:p>
            <a:r>
              <a:rPr lang="en-US" b="1" dirty="0">
                <a:solidFill>
                  <a:srgbClr val="FF0000"/>
                </a:solidFill>
                <a:latin typeface="Arial" panose="020B0604020202020204" pitchFamily="34" charset="0"/>
                <a:cs typeface="Arial" panose="020B0604020202020204" pitchFamily="34" charset="0"/>
              </a:rPr>
              <a:t>EXPERIENCE</a:t>
            </a:r>
            <a:r>
              <a:rPr lang="en-US" dirty="0">
                <a:latin typeface="Arial" panose="020B0604020202020204" pitchFamily="34" charset="0"/>
                <a:cs typeface="Arial" panose="020B0604020202020204" pitchFamily="34" charset="0"/>
              </a:rPr>
              <a:t>: Complete five (5) years of qualifying work as a Geoscientist. (Professional Geoscientist, PG)</a:t>
            </a:r>
          </a:p>
          <a:p>
            <a:endParaRPr lang="en-US" dirty="0">
              <a:latin typeface="Arial" panose="020B0604020202020204" pitchFamily="34" charset="0"/>
              <a:cs typeface="Arial" panose="020B0604020202020204" pitchFamily="34" charset="0"/>
            </a:endParaRPr>
          </a:p>
          <a:p>
            <a:r>
              <a:rPr lang="en-US" b="1" dirty="0">
                <a:solidFill>
                  <a:srgbClr val="FF0000"/>
                </a:solidFill>
                <a:latin typeface="Arial" panose="020B0604020202020204" pitchFamily="34" charset="0"/>
                <a:cs typeface="Arial" panose="020B0604020202020204" pitchFamily="34" charset="0"/>
              </a:rPr>
              <a:t>ETHICS</a:t>
            </a:r>
            <a:r>
              <a:rPr lang="en-US" dirty="0">
                <a:latin typeface="Arial" panose="020B0604020202020204" pitchFamily="34" charset="0"/>
                <a:cs typeface="Arial" panose="020B0604020202020204" pitchFamily="34" charset="0"/>
              </a:rPr>
              <a:t>: Possess and demonstrate good moral and ethical character.</a:t>
            </a:r>
          </a:p>
        </p:txBody>
      </p:sp>
    </p:spTree>
    <p:extLst>
      <p:ext uri="{BB962C8B-B14F-4D97-AF65-F5344CB8AC3E}">
        <p14:creationId xmlns:p14="http://schemas.microsoft.com/office/powerpoint/2010/main" val="23793251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dirty="0">
                <a:latin typeface="Arial" panose="020B0604020202020204" pitchFamily="34" charset="0"/>
                <a:cs typeface="Arial" panose="020B0604020202020204" pitchFamily="34" charset="0"/>
              </a:rPr>
              <a:t>• Emergency response activities and spill response planning including</a:t>
            </a:r>
          </a:p>
          <a:p>
            <a:pPr algn="l"/>
            <a:r>
              <a:rPr lang="en-US" dirty="0">
                <a:latin typeface="Arial" panose="020B0604020202020204" pitchFamily="34" charset="0"/>
                <a:cs typeface="Arial" panose="020B0604020202020204" pitchFamily="34" charset="0"/>
              </a:rPr>
              <a:t>implementation and coordination with local, state, and federal agencies</a:t>
            </a:r>
          </a:p>
          <a:p>
            <a:pPr algn="l"/>
            <a:r>
              <a:rPr lang="en-US" dirty="0">
                <a:latin typeface="Arial" panose="020B0604020202020204" pitchFamily="34" charset="0"/>
                <a:cs typeface="Arial" panose="020B0604020202020204" pitchFamily="34" charset="0"/>
              </a:rPr>
              <a:t>• Develop plans and methods with law enforcement, fire, emergency</a:t>
            </a:r>
          </a:p>
          <a:p>
            <a:pPr algn="l"/>
            <a:r>
              <a:rPr lang="en-US" dirty="0">
                <a:latin typeface="Arial" panose="020B0604020202020204" pitchFamily="34" charset="0"/>
                <a:cs typeface="Arial" panose="020B0604020202020204" pitchFamily="34" charset="0"/>
              </a:rPr>
              <a:t>management agencies, toxicologists and industrial hygienists to determine</a:t>
            </a:r>
          </a:p>
          <a:p>
            <a:pPr algn="l"/>
            <a:r>
              <a:rPr lang="en-US" dirty="0">
                <a:latin typeface="Arial" panose="020B0604020202020204" pitchFamily="34" charset="0"/>
                <a:cs typeface="Arial" panose="020B0604020202020204" pitchFamily="34" charset="0"/>
              </a:rPr>
              <a:t>methods of protection for public health and safety</a:t>
            </a:r>
          </a:p>
          <a:p>
            <a:pPr algn="l"/>
            <a:r>
              <a:rPr lang="en-US" dirty="0">
                <a:latin typeface="Arial" panose="020B0604020202020204" pitchFamily="34" charset="0"/>
                <a:cs typeface="Arial" panose="020B0604020202020204" pitchFamily="34" charset="0"/>
              </a:rPr>
              <a:t>• Provide training related to hazardous materials and environmental issues</a:t>
            </a:r>
          </a:p>
          <a:p>
            <a:pPr algn="l"/>
            <a:r>
              <a:rPr lang="en-US" dirty="0">
                <a:latin typeface="Arial" panose="020B0604020202020204" pitchFamily="34" charset="0"/>
                <a:cs typeface="Arial" panose="020B0604020202020204" pitchFamily="34" charset="0"/>
              </a:rPr>
              <a:t>related to hazardous materials</a:t>
            </a:r>
          </a:p>
          <a:p>
            <a:pPr algn="l"/>
            <a:r>
              <a:rPr lang="en-US" dirty="0">
                <a:latin typeface="Arial" panose="020B0604020202020204" pitchFamily="34" charset="0"/>
                <a:cs typeface="Arial" panose="020B0604020202020204" pitchFamily="34" charset="0"/>
              </a:rPr>
              <a:t>• Develop plans and methods with biologists for protection of wildlife during spill</a:t>
            </a:r>
          </a:p>
          <a:p>
            <a:pPr algn="l"/>
            <a:r>
              <a:rPr lang="en-US" dirty="0">
                <a:latin typeface="Arial" panose="020B0604020202020204" pitchFamily="34" charset="0"/>
                <a:cs typeface="Arial" panose="020B0604020202020204" pitchFamily="34" charset="0"/>
              </a:rPr>
              <a:t>events</a:t>
            </a:r>
          </a:p>
          <a:p>
            <a:pPr algn="l"/>
            <a:r>
              <a:rPr lang="en-US" dirty="0">
                <a:latin typeface="Arial" panose="020B0604020202020204" pitchFamily="34" charset="0"/>
                <a:cs typeface="Arial" panose="020B0604020202020204" pitchFamily="34" charset="0"/>
              </a:rPr>
              <a:t>• Prepare post spill assessments and remediation plans</a:t>
            </a:r>
          </a:p>
        </p:txBody>
      </p:sp>
    </p:spTree>
    <p:extLst>
      <p:ext uri="{BB962C8B-B14F-4D97-AF65-F5344CB8AC3E}">
        <p14:creationId xmlns:p14="http://schemas.microsoft.com/office/powerpoint/2010/main" val="5742309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dirty="0">
                <a:latin typeface="Arial" panose="020B0604020202020204" pitchFamily="34" charset="0"/>
                <a:cs typeface="Arial" panose="020B0604020202020204" pitchFamily="34" charset="0"/>
              </a:rPr>
              <a:t>• Develop and implement site safety plans and environmental sampling plans</a:t>
            </a:r>
          </a:p>
          <a:p>
            <a:pPr algn="l"/>
            <a:r>
              <a:rPr lang="en-US" dirty="0">
                <a:latin typeface="Arial" panose="020B0604020202020204" pitchFamily="34" charset="0"/>
                <a:cs typeface="Arial" panose="020B0604020202020204" pitchFamily="34" charset="0"/>
              </a:rPr>
              <a:t>• Provide educational outreach related to geological, geotechnical, hydrologic,</a:t>
            </a:r>
          </a:p>
          <a:p>
            <a:pPr algn="l"/>
            <a:r>
              <a:rPr lang="en-US" dirty="0">
                <a:latin typeface="Arial" panose="020B0604020202020204" pitchFamily="34" charset="0"/>
                <a:cs typeface="Arial" panose="020B0604020202020204" pitchFamily="34" charset="0"/>
              </a:rPr>
              <a:t>emergency response and other activities</a:t>
            </a:r>
          </a:p>
          <a:p>
            <a:pPr algn="l"/>
            <a:r>
              <a:rPr lang="en-US" dirty="0">
                <a:latin typeface="Arial" panose="020B0604020202020204" pitchFamily="34" charset="0"/>
                <a:cs typeface="Arial" panose="020B0604020202020204" pitchFamily="34" charset="0"/>
              </a:rPr>
              <a:t>• Respond to natural disaster events (i.e., floods, earthquakes, etc.) for protection</a:t>
            </a:r>
          </a:p>
          <a:p>
            <a:pPr algn="l"/>
            <a:r>
              <a:rPr lang="en-US" dirty="0">
                <a:latin typeface="Arial" panose="020B0604020202020204" pitchFamily="34" charset="0"/>
                <a:cs typeface="Arial" panose="020B0604020202020204" pitchFamily="34" charset="0"/>
              </a:rPr>
              <a:t>of human health and the environment</a:t>
            </a:r>
          </a:p>
          <a:p>
            <a:pPr algn="l"/>
            <a:r>
              <a:rPr lang="en-US" dirty="0">
                <a:latin typeface="Arial" panose="020B0604020202020204" pitchFamily="34" charset="0"/>
                <a:cs typeface="Arial" panose="020B0604020202020204" pitchFamily="34" charset="0"/>
              </a:rPr>
              <a:t>• Participate in pre-planning for spill events in coastal or other environmentally</a:t>
            </a:r>
          </a:p>
          <a:p>
            <a:pPr algn="l"/>
            <a:r>
              <a:rPr lang="en-US" dirty="0">
                <a:latin typeface="Arial" panose="020B0604020202020204" pitchFamily="34" charset="0"/>
                <a:cs typeface="Arial" panose="020B0604020202020204" pitchFamily="34" charset="0"/>
              </a:rPr>
              <a:t>sensitive environments.</a:t>
            </a:r>
          </a:p>
          <a:p>
            <a:pPr algn="l"/>
            <a:r>
              <a:rPr lang="en-US" dirty="0">
                <a:latin typeface="Arial" panose="020B0604020202020204" pitchFamily="34" charset="0"/>
                <a:cs typeface="Arial" panose="020B0604020202020204" pitchFamily="34" charset="0"/>
              </a:rPr>
              <a:t>• Develop resource(s) and infrastructure vulnerability assessment plans and</a:t>
            </a:r>
          </a:p>
          <a:p>
            <a:pPr algn="l"/>
            <a:r>
              <a:rPr lang="en-US" dirty="0">
                <a:latin typeface="Arial" panose="020B0604020202020204" pitchFamily="34" charset="0"/>
                <a:cs typeface="Arial" panose="020B0604020202020204" pitchFamily="34" charset="0"/>
              </a:rPr>
              <a:t>reports related to potable and non-potable water supplies, waste water</a:t>
            </a:r>
          </a:p>
          <a:p>
            <a:pPr algn="l"/>
            <a:r>
              <a:rPr lang="en-US" dirty="0">
                <a:latin typeface="Arial" panose="020B0604020202020204" pitchFamily="34" charset="0"/>
                <a:cs typeface="Arial" panose="020B0604020202020204" pitchFamily="34" charset="0"/>
              </a:rPr>
              <a:t>treatment facilities, etc.</a:t>
            </a:r>
          </a:p>
        </p:txBody>
      </p:sp>
    </p:spTree>
    <p:extLst>
      <p:ext uri="{BB962C8B-B14F-4D97-AF65-F5344CB8AC3E}">
        <p14:creationId xmlns:p14="http://schemas.microsoft.com/office/powerpoint/2010/main" val="4209531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10F5-7D35-C63F-456D-C9C5102E65A1}"/>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LICENSE AND EXAM APPLICATIONS</a:t>
            </a:r>
          </a:p>
        </p:txBody>
      </p:sp>
      <p:sp>
        <p:nvSpPr>
          <p:cNvPr id="3" name="Content Placeholder 2">
            <a:extLst>
              <a:ext uri="{FF2B5EF4-FFF2-40B4-BE49-F238E27FC236}">
                <a16:creationId xmlns:a16="http://schemas.microsoft.com/office/drawing/2014/main" id="{5B415B1D-2280-F6A5-0F13-C7B34B83AE5F}"/>
              </a:ext>
            </a:extLst>
          </p:cNvPr>
          <p:cNvSpPr>
            <a:spLocks noGrp="1"/>
          </p:cNvSpPr>
          <p:nvPr>
            <p:ph idx="1"/>
          </p:nvPr>
        </p:nvSpPr>
        <p:spPr/>
        <p:txBody>
          <a:bodyPr>
            <a:normAutofit/>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Candidates must contact the Louisiana Board of Professional Geoscientists regarding requirements and schedule for approval to sit for the FG and PG examination(s). (lbopg.org)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Upon receipt of a complete application the LBOPG Board will review qualifications and approve the candidate to take the ASBOG® exam and provide the examination process and schedule.</a:t>
            </a:r>
          </a:p>
        </p:txBody>
      </p:sp>
    </p:spTree>
    <p:extLst>
      <p:ext uri="{BB962C8B-B14F-4D97-AF65-F5344CB8AC3E}">
        <p14:creationId xmlns:p14="http://schemas.microsoft.com/office/powerpoint/2010/main" val="289138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73A08-9C28-4DF9-431E-583EF0EC4F78}"/>
              </a:ext>
            </a:extLst>
          </p:cNvPr>
          <p:cNvSpPr>
            <a:spLocks noGrp="1"/>
          </p:cNvSpPr>
          <p:nvPr>
            <p:ph type="title"/>
          </p:nvPr>
        </p:nvSpPr>
        <p:spPr>
          <a:xfrm>
            <a:off x="838200" y="365125"/>
            <a:ext cx="10515600" cy="1603387"/>
          </a:xfrm>
        </p:spPr>
        <p:txBody>
          <a:bodyPr/>
          <a:lstStyle/>
          <a:p>
            <a:pPr algn="ctr"/>
            <a:endParaRPr lang="en-US" dirty="0"/>
          </a:p>
        </p:txBody>
      </p:sp>
      <p:sp>
        <p:nvSpPr>
          <p:cNvPr id="3" name="Content Placeholder 2">
            <a:extLst>
              <a:ext uri="{FF2B5EF4-FFF2-40B4-BE49-F238E27FC236}">
                <a16:creationId xmlns:a16="http://schemas.microsoft.com/office/drawing/2014/main" id="{6A3FCB54-594D-72B4-11E4-4B3C0C5E2F8F}"/>
              </a:ext>
            </a:extLst>
          </p:cNvPr>
          <p:cNvSpPr>
            <a:spLocks noGrp="1"/>
          </p:cNvSpPr>
          <p:nvPr>
            <p:ph sz="half" idx="1"/>
          </p:nvPr>
        </p:nvSpPr>
        <p:spPr>
          <a:xfrm>
            <a:off x="543952" y="2335237"/>
            <a:ext cx="5628250" cy="3841726"/>
          </a:xfrm>
        </p:spPr>
        <p:txBody>
          <a:bodyPr>
            <a:normAutofit/>
          </a:bodyPr>
          <a:lstStyle/>
          <a:p>
            <a:r>
              <a:rPr lang="en-US" dirty="0">
                <a:latin typeface="Arial" panose="020B0604020202020204" pitchFamily="34" charset="0"/>
                <a:cs typeface="Arial" panose="020B0604020202020204" pitchFamily="34" charset="0"/>
              </a:rPr>
              <a:t>The Association of State Boards of Geology (ASBOG</a:t>
            </a:r>
            <a:r>
              <a:rPr lang="en-US" sz="2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is an organization through which its State Member Boards, like LBOPG, may act and counsel together to better perform their responsibilities. (asbog.org)</a:t>
            </a:r>
          </a:p>
        </p:txBody>
      </p:sp>
      <p:sp>
        <p:nvSpPr>
          <p:cNvPr id="4" name="Content Placeholder 3">
            <a:extLst>
              <a:ext uri="{FF2B5EF4-FFF2-40B4-BE49-F238E27FC236}">
                <a16:creationId xmlns:a16="http://schemas.microsoft.com/office/drawing/2014/main" id="{52A2A6B7-02A2-D158-3CC5-D785F8FA48DA}"/>
              </a:ext>
            </a:extLst>
          </p:cNvPr>
          <p:cNvSpPr>
            <a:spLocks noGrp="1"/>
          </p:cNvSpPr>
          <p:nvPr>
            <p:ph sz="half" idx="2"/>
          </p:nvPr>
        </p:nvSpPr>
        <p:spPr>
          <a:xfrm>
            <a:off x="6172201" y="2335236"/>
            <a:ext cx="5628250" cy="4332849"/>
          </a:xfrm>
        </p:spPr>
        <p:txBody>
          <a:bodyPr>
            <a:normAutofit/>
          </a:bodyPr>
          <a:lstStyle/>
          <a:p>
            <a:r>
              <a:rPr lang="en-US" dirty="0">
                <a:latin typeface="Arial" panose="020B0604020202020204" pitchFamily="34" charset="0"/>
                <a:cs typeface="Arial" panose="020B0604020202020204" pitchFamily="34" charset="0"/>
              </a:rPr>
              <a:t>One of the principal duties of ASBOG</a:t>
            </a:r>
            <a:r>
              <a:rPr lang="en-US" sz="2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is to develop standardized written examinations to assess qualifications of applicants who seek licensure as professional geologists. </a:t>
            </a:r>
          </a:p>
        </p:txBody>
      </p:sp>
      <p:pic>
        <p:nvPicPr>
          <p:cNvPr id="5" name="Picture 4">
            <a:extLst>
              <a:ext uri="{FF2B5EF4-FFF2-40B4-BE49-F238E27FC236}">
                <a16:creationId xmlns:a16="http://schemas.microsoft.com/office/drawing/2014/main" id="{DFE5D16B-45A9-B770-DD9A-838B4D8AD1B1}"/>
              </a:ext>
            </a:extLst>
          </p:cNvPr>
          <p:cNvPicPr>
            <a:picLocks noChangeAspect="1"/>
          </p:cNvPicPr>
          <p:nvPr/>
        </p:nvPicPr>
        <p:blipFill>
          <a:blip r:embed="rId2"/>
          <a:stretch>
            <a:fillRect/>
          </a:stretch>
        </p:blipFill>
        <p:spPr>
          <a:xfrm>
            <a:off x="4551226" y="365125"/>
            <a:ext cx="2757857" cy="1603387"/>
          </a:xfrm>
          <a:prstGeom prst="rect">
            <a:avLst/>
          </a:prstGeom>
        </p:spPr>
      </p:pic>
    </p:spTree>
    <p:extLst>
      <p:ext uri="{BB962C8B-B14F-4D97-AF65-F5344CB8AC3E}">
        <p14:creationId xmlns:p14="http://schemas.microsoft.com/office/powerpoint/2010/main" val="4152133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C3241B-1E3A-821B-6884-3070A04626DE}"/>
              </a:ext>
            </a:extLst>
          </p:cNvPr>
          <p:cNvPicPr>
            <a:picLocks noChangeAspect="1"/>
          </p:cNvPicPr>
          <p:nvPr/>
        </p:nvPicPr>
        <p:blipFill>
          <a:blip r:embed="rId2"/>
          <a:stretch>
            <a:fillRect/>
          </a:stretch>
        </p:blipFill>
        <p:spPr>
          <a:xfrm>
            <a:off x="4490053" y="506284"/>
            <a:ext cx="2761727" cy="1603387"/>
          </a:xfrm>
          <a:prstGeom prst="rect">
            <a:avLst/>
          </a:prstGeom>
        </p:spPr>
      </p:pic>
      <p:sp>
        <p:nvSpPr>
          <p:cNvPr id="2" name="Title 1">
            <a:extLst>
              <a:ext uri="{FF2B5EF4-FFF2-40B4-BE49-F238E27FC236}">
                <a16:creationId xmlns:a16="http://schemas.microsoft.com/office/drawing/2014/main" id="{CF75BED1-7FA4-4311-B5DC-3704FFBC9EC1}"/>
              </a:ext>
            </a:extLst>
          </p:cNvPr>
          <p:cNvSpPr>
            <a:spLocks noGrp="1"/>
          </p:cNvSpPr>
          <p:nvPr>
            <p:ph type="title"/>
          </p:nvPr>
        </p:nvSpPr>
        <p:spPr>
          <a:xfrm>
            <a:off x="838200" y="365125"/>
            <a:ext cx="10515600" cy="1885706"/>
          </a:xfrm>
        </p:spPr>
        <p:txBody>
          <a:bodyPr>
            <a:normAutofit/>
          </a:bodyPr>
          <a:lstStyle/>
          <a:p>
            <a:pPr algn="ctr"/>
            <a:endParaRPr lang="en-US" dirty="0"/>
          </a:p>
        </p:txBody>
      </p:sp>
      <p:sp>
        <p:nvSpPr>
          <p:cNvPr id="3" name="Content Placeholder 2">
            <a:extLst>
              <a:ext uri="{FF2B5EF4-FFF2-40B4-BE49-F238E27FC236}">
                <a16:creationId xmlns:a16="http://schemas.microsoft.com/office/drawing/2014/main" id="{87DB426D-65FE-3E89-0B62-5398CF9F5EE1}"/>
              </a:ext>
            </a:extLst>
          </p:cNvPr>
          <p:cNvSpPr>
            <a:spLocks noGrp="1"/>
          </p:cNvSpPr>
          <p:nvPr>
            <p:ph idx="1"/>
          </p:nvPr>
        </p:nvSpPr>
        <p:spPr>
          <a:xfrm>
            <a:off x="838200" y="2250831"/>
            <a:ext cx="10880188" cy="4100886"/>
          </a:xfrm>
        </p:spPr>
        <p:txBody>
          <a:bodyPr>
            <a:normAutofit lnSpcReduction="10000"/>
          </a:bodyPr>
          <a:lstStyle/>
          <a:p>
            <a:r>
              <a:rPr lang="en-US" dirty="0">
                <a:latin typeface="Arial" panose="020B0604020202020204" pitchFamily="34" charset="0"/>
                <a:cs typeface="Arial" panose="020B0604020202020204" pitchFamily="34" charset="0"/>
              </a:rPr>
              <a:t>The ASBOG® National Geology Examinations are administered in the spring and fall of each year.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Currently, ASBOG® provides its Member Boards, like the LBOPG, with two multiple-choice examinations—the Fundamentals of Geology and the Practice of Geology.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FG and PG examinations have been developed to assess common knowledge and skills related to the practice of geology throughout the nation.</a:t>
            </a:r>
          </a:p>
        </p:txBody>
      </p:sp>
    </p:spTree>
    <p:extLst>
      <p:ext uri="{BB962C8B-B14F-4D97-AF65-F5344CB8AC3E}">
        <p14:creationId xmlns:p14="http://schemas.microsoft.com/office/powerpoint/2010/main" val="12203864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12380</TotalTime>
  <Words>5065</Words>
  <Application>Microsoft Office PowerPoint</Application>
  <PresentationFormat>Widescreen</PresentationFormat>
  <Paragraphs>456</Paragraphs>
  <Slides>61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6" baseType="lpstr">
      <vt:lpstr>Arial</vt:lpstr>
      <vt:lpstr>Calibri</vt:lpstr>
      <vt:lpstr>Calibri Light</vt:lpstr>
      <vt:lpstr>Office Theme</vt:lpstr>
      <vt:lpstr>Acrobat Document</vt:lpstr>
      <vt:lpstr>PROFESSIONAL GEOSCIENTIST  PREPARATION FOR ASBOG® FG AND PG EXAMS</vt:lpstr>
      <vt:lpstr>OBJECTIVES</vt:lpstr>
      <vt:lpstr>LOUISIANA BOARD OF PROFESSIONAL GEOSCIENCE</vt:lpstr>
      <vt:lpstr>PURPOSE OF GEOSCIENCE LICENSURE</vt:lpstr>
      <vt:lpstr>CANDIDATE QUALIFICATIONS</vt:lpstr>
      <vt:lpstr>FOUR “E” QUALIFICATIONS  FOR PG LICENSURE</vt:lpstr>
      <vt:lpstr>LICENSE AND EXAM APPLICATIONS</vt:lpstr>
      <vt:lpstr>PowerPoint Presentation</vt:lpstr>
      <vt:lpstr>PowerPoint Presentation</vt:lpstr>
      <vt:lpstr>Fundamentals Exam Blueprint</vt:lpstr>
      <vt:lpstr>Practice Exam Blueprint</vt:lpstr>
      <vt:lpstr>Fundamentals Exam Tasks       ASBOG 2015 Task Analysis</vt:lpstr>
      <vt:lpstr>Fundamentals Exam Tasks</vt:lpstr>
      <vt:lpstr>Fundamentals Exam Tasks</vt:lpstr>
      <vt:lpstr>Fundamentals Exam Tasks</vt:lpstr>
      <vt:lpstr>Fundamentals Exam Tasks</vt:lpstr>
      <vt:lpstr>Fundamentals Exam Tasks</vt:lpstr>
      <vt:lpstr>Fundamentals Exam Tasks</vt:lpstr>
      <vt:lpstr>Fundamentals Exam Tasks</vt:lpstr>
      <vt:lpstr>EXAMPLE EXAM QUESTION</vt:lpstr>
      <vt:lpstr>ASBOG EXAM PASSING RATE</vt:lpstr>
      <vt:lpstr>STUDY RESOURCES AND SUGGESTIONS</vt:lpstr>
      <vt:lpstr>PowerPoint Presentation</vt:lpstr>
      <vt:lpstr>QUESTIONS/ASSISTANCE</vt:lpstr>
      <vt:lpstr>   QUESTIONS / DISCUSSION</vt:lpstr>
      <vt:lpstr>ASBOG EXAM COMPUTER BASED TESTING</vt:lpstr>
      <vt:lpstr> Application Procedures / Filing Deadlines </vt:lpstr>
      <vt:lpstr>How To Register For The Exam</vt:lpstr>
      <vt:lpstr>How To Register For The Exam (Continued)</vt:lpstr>
      <vt:lpstr>How To Register For The Exam (Continued)</vt:lpstr>
      <vt:lpstr>How To Register For The Exam (Continued)</vt:lpstr>
      <vt:lpstr>How To Register For The Exam (Continued)</vt:lpstr>
      <vt:lpstr>How To Register For The Exam (Continued)</vt:lpstr>
      <vt:lpstr>Taking the Computer-Based Exam</vt:lpstr>
      <vt:lpstr>TAKING THE ASBOG® EXAMS</vt:lpstr>
      <vt:lpstr>WHAT TO BRING TO THE EXAM</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GEOSCIENTIST ASBOG FG AND PG EXAMS</dc:title>
  <dc:creator>David Williamson</dc:creator>
  <cp:lastModifiedBy>Brenda Macon</cp:lastModifiedBy>
  <cp:revision>52</cp:revision>
  <dcterms:created xsi:type="dcterms:W3CDTF">2023-06-17T16:56:04Z</dcterms:created>
  <dcterms:modified xsi:type="dcterms:W3CDTF">2023-08-11T15:24:03Z</dcterms:modified>
</cp:coreProperties>
</file>